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12192000"/>
  <p:notesSz cx="12192000" cy="6858000"/>
  <p:embeddedFontLst>
    <p:embeddedFont>
      <p:font typeface="Roboto"/>
      <p:regular r:id="rId63"/>
      <p:bold r:id="rId64"/>
      <p:italic r:id="rId65"/>
      <p:boldItalic r:id="rId66"/>
    </p:embeddedFont>
    <p:embeddedFont>
      <p:font typeface="Book Antiqua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5" roundtripDataSignature="AMtx7mh6rtZYsD7RB50eolx1Hiy10kZp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regular.fntdata"/><Relationship Id="rId70" Type="http://schemas.openxmlformats.org/officeDocument/2006/relationships/font" Target="fonts/BookAntiqua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-italic.fntdata"/><Relationship Id="rId24" Type="http://schemas.openxmlformats.org/officeDocument/2006/relationships/slide" Target="slides/slide19.xml"/><Relationship Id="rId68" Type="http://schemas.openxmlformats.org/officeDocument/2006/relationships/font" Target="fonts/BookAntiqua-bold.fntdata"/><Relationship Id="rId23" Type="http://schemas.openxmlformats.org/officeDocument/2006/relationships/slide" Target="slides/slide18.xml"/><Relationship Id="rId67" Type="http://schemas.openxmlformats.org/officeDocument/2006/relationships/font" Target="fonts/BookAntiqua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BookAntiqua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Screen real estate</a:t>
            </a:r>
            <a:r>
              <a:rPr b="0" i="0" lang="en-US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refers to the space available to design in. ... </a:t>
            </a:r>
            <a:r>
              <a:rPr b="1" i="0" lang="en-US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Screen</a:t>
            </a:r>
            <a:r>
              <a:rPr b="0" i="0" lang="en-US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resolution varies from computer to computer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Google Shape;459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p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p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p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Google Shape;505;p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Google Shape;513;p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1" name="Google Shape;521;p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Google Shape;546;p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Google Shape;554;p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Google Shape;562;p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0" name="Google Shape;570;p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p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5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0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Google Shape;586;p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4" name="Google Shape;594;p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p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Google Shape;615;p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9" name="Google Shape;629;p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5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7" name="Google Shape;637;p5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Google Shape;649;p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7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9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7" name="Google Shape;1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9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9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81" name="Google Shape;81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8"/>
          <p:cNvSpPr txBox="1"/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8"/>
          <p:cNvSpPr/>
          <p:nvPr>
            <p:ph idx="2" type="pic"/>
          </p:nvPr>
        </p:nvSpPr>
        <p:spPr>
          <a:xfrm>
            <a:off x="7424803" y="609601"/>
            <a:ext cx="3255358" cy="5181600"/>
          </a:xfrm>
          <a:prstGeom prst="roundRect">
            <a:avLst>
              <a:gd fmla="val 494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" name="Google Shape;84;p68"/>
          <p:cNvSpPr txBox="1"/>
          <p:nvPr>
            <p:ph idx="1" type="body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68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89" name="Google Shape;8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69"/>
          <p:cNvSpPr txBox="1"/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9"/>
          <p:cNvSpPr/>
          <p:nvPr>
            <p:ph idx="2" type="pic"/>
          </p:nvPr>
        </p:nvSpPr>
        <p:spPr>
          <a:xfrm>
            <a:off x="1184744" y="698261"/>
            <a:ext cx="9822532" cy="3214136"/>
          </a:xfrm>
          <a:prstGeom prst="roundRect">
            <a:avLst>
              <a:gd fmla="val 4944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" name="Google Shape;92;p69"/>
          <p:cNvSpPr txBox="1"/>
          <p:nvPr>
            <p:ph idx="1" type="body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69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97" name="Google Shape;9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0"/>
          <p:cNvSpPr txBox="1"/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0"/>
          <p:cNvSpPr txBox="1"/>
          <p:nvPr>
            <p:ph idx="1" type="body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0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0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0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4" name="Google Shape;10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1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1"/>
          <p:cNvSpPr txBox="1"/>
          <p:nvPr>
            <p:ph idx="1" type="body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71"/>
          <p:cNvSpPr txBox="1"/>
          <p:nvPr>
            <p:ph idx="2" type="body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71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71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b="0" lang="en-US" sz="80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12" name="Google Shape;112;p71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b="0" lang="en-US" sz="80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4" name="Google Shape;11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72"/>
          <p:cNvSpPr txBox="1"/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2"/>
          <p:cNvSpPr txBox="1"/>
          <p:nvPr>
            <p:ph idx="1" type="body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72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21" name="Google Shape;121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3"/>
          <p:cNvSpPr txBox="1"/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3"/>
          <p:cNvSpPr txBox="1"/>
          <p:nvPr>
            <p:ph idx="1" type="body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p73"/>
          <p:cNvSpPr txBox="1"/>
          <p:nvPr>
            <p:ph idx="2" type="body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5" name="Google Shape;125;p73"/>
          <p:cNvSpPr txBox="1"/>
          <p:nvPr>
            <p:ph idx="3" type="body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73"/>
          <p:cNvSpPr txBox="1"/>
          <p:nvPr>
            <p:ph idx="4" type="body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7" name="Google Shape;127;p73"/>
          <p:cNvSpPr txBox="1"/>
          <p:nvPr>
            <p:ph idx="5" type="body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p73"/>
          <p:cNvSpPr txBox="1"/>
          <p:nvPr>
            <p:ph idx="6" type="body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9" name="Google Shape;129;p73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3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3" name="Google Shape;13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4"/>
          <p:cNvSpPr txBox="1"/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74"/>
          <p:cNvSpPr txBox="1"/>
          <p:nvPr>
            <p:ph idx="1" type="body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74"/>
          <p:cNvSpPr/>
          <p:nvPr>
            <p:ph idx="2" type="pic"/>
          </p:nvPr>
        </p:nvSpPr>
        <p:spPr>
          <a:xfrm>
            <a:off x="913774" y="2367093"/>
            <a:ext cx="3296409" cy="1524000"/>
          </a:xfrm>
          <a:prstGeom prst="roundRect">
            <a:avLst>
              <a:gd fmla="val 936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7" name="Google Shape;137;p74"/>
          <p:cNvSpPr txBox="1"/>
          <p:nvPr>
            <p:ph idx="3" type="body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8" name="Google Shape;138;p74"/>
          <p:cNvSpPr txBox="1"/>
          <p:nvPr>
            <p:ph idx="4" type="body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74"/>
          <p:cNvSpPr/>
          <p:nvPr>
            <p:ph idx="5" type="pic"/>
          </p:nvPr>
        </p:nvSpPr>
        <p:spPr>
          <a:xfrm>
            <a:off x="4441348" y="2367093"/>
            <a:ext cx="3303352" cy="1524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0" name="Google Shape;140;p74"/>
          <p:cNvSpPr txBox="1"/>
          <p:nvPr>
            <p:ph idx="6" type="body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74"/>
          <p:cNvSpPr txBox="1"/>
          <p:nvPr>
            <p:ph idx="7" type="body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74"/>
          <p:cNvSpPr/>
          <p:nvPr>
            <p:ph idx="8" type="pic"/>
          </p:nvPr>
        </p:nvSpPr>
        <p:spPr>
          <a:xfrm>
            <a:off x="7973298" y="2367093"/>
            <a:ext cx="3304928" cy="1524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3" name="Google Shape;143;p74"/>
          <p:cNvSpPr txBox="1"/>
          <p:nvPr>
            <p:ph idx="9" type="body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p74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7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7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48" name="Google Shape;148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5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75"/>
          <p:cNvSpPr txBox="1"/>
          <p:nvPr>
            <p:ph idx="1" type="body"/>
          </p:nvPr>
        </p:nvSpPr>
        <p:spPr>
          <a:xfrm rot="5400000">
            <a:off x="4383948" y="-1103080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75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75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75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55" name="Google Shape;155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6"/>
          <p:cNvSpPr txBox="1"/>
          <p:nvPr>
            <p:ph type="title"/>
          </p:nvPr>
        </p:nvSpPr>
        <p:spPr>
          <a:xfrm rot="5400000">
            <a:off x="7410763" y="1923738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76"/>
          <p:cNvSpPr txBox="1"/>
          <p:nvPr>
            <p:ph idx="1" type="body"/>
          </p:nvPr>
        </p:nvSpPr>
        <p:spPr>
          <a:xfrm rot="5400000">
            <a:off x="2152338" y="-628962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76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76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6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0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0"/>
          <p:cNvSpPr txBox="1"/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60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0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0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9" name="Google Shape;2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1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1"/>
          <p:cNvSpPr txBox="1"/>
          <p:nvPr>
            <p:ph idx="1" type="body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1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Title-R1d.png" id="36" name="Google Shape;3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2"/>
          <p:cNvSpPr txBox="1"/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2"/>
          <p:cNvSpPr txBox="1"/>
          <p:nvPr>
            <p:ph idx="1" type="subTitle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62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43" name="Google Shape;4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3"/>
          <p:cNvSpPr txBox="1"/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3"/>
          <p:cNvSpPr txBox="1"/>
          <p:nvPr>
            <p:ph idx="1" type="body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63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50" name="Google Shape;5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4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4"/>
          <p:cNvSpPr txBox="1"/>
          <p:nvPr>
            <p:ph idx="1" type="body"/>
          </p:nvPr>
        </p:nvSpPr>
        <p:spPr>
          <a:xfrm>
            <a:off x="913774" y="2367092"/>
            <a:ext cx="51060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64"/>
          <p:cNvSpPr txBox="1"/>
          <p:nvPr>
            <p:ph idx="2" type="body"/>
          </p:nvPr>
        </p:nvSpPr>
        <p:spPr>
          <a:xfrm>
            <a:off x="6172200" y="2367092"/>
            <a:ext cx="5105400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4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58" name="Google Shape;5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5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5"/>
          <p:cNvSpPr txBox="1"/>
          <p:nvPr>
            <p:ph idx="1" type="body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b="0" sz="2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65"/>
          <p:cNvSpPr txBox="1"/>
          <p:nvPr>
            <p:ph idx="2" type="body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5"/>
          <p:cNvSpPr txBox="1"/>
          <p:nvPr>
            <p:ph idx="3" type="body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b="0" sz="2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65"/>
          <p:cNvSpPr txBox="1"/>
          <p:nvPr>
            <p:ph idx="4" type="body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5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5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5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68" name="Google Shape;6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6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6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6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3" name="Google Shape;7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7"/>
          <p:cNvSpPr txBox="1"/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7"/>
          <p:cNvSpPr txBox="1"/>
          <p:nvPr>
            <p:ph idx="1" type="body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67"/>
          <p:cNvSpPr txBox="1"/>
          <p:nvPr>
            <p:ph idx="2" type="body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67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" name="Google Shape;10;p5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8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58"/>
          <p:cNvSpPr txBox="1"/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5" name="Google Shape;15;p5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2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8" name="Google Shape;168;p1"/>
          <p:cNvSpPr/>
          <p:nvPr/>
        </p:nvSpPr>
        <p:spPr>
          <a:xfrm>
            <a:off x="0" y="0"/>
            <a:ext cx="12192000" cy="45719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9" name="Google Shape;169;p1"/>
          <p:cNvPicPr preferRelativeResize="0"/>
          <p:nvPr/>
        </p:nvPicPr>
        <p:blipFill rotWithShape="1">
          <a:blip r:embed="rId5">
            <a:alphaModFix/>
          </a:blip>
          <a:srcRect b="73489" l="0" r="0" t="0"/>
          <a:stretch/>
        </p:blipFill>
        <p:spPr>
          <a:xfrm>
            <a:off x="0" y="-2"/>
            <a:ext cx="12192000" cy="18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COURSE SUPERVISOR:   ANAUM HAMID</a:t>
            </a:r>
            <a:endParaRPr/>
          </a:p>
        </p:txBody>
      </p:sp>
      <p:sp>
        <p:nvSpPr>
          <p:cNvPr id="171" name="Google Shape;171;p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4038600" y="5029200"/>
            <a:ext cx="4054957" cy="19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COURSE SUPERVISOR:   ANAUM HAMID</a:t>
            </a:r>
            <a:endParaRPr b="0" i="0" sz="1300" u="none" cap="none" strike="noStrike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73" name="Google Shape;173;p1"/>
          <p:cNvSpPr txBox="1"/>
          <p:nvPr/>
        </p:nvSpPr>
        <p:spPr>
          <a:xfrm>
            <a:off x="4648200" y="5269468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anaum.hamid@nu.edu.pk</a:t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74" name="Google Shape;174;p1"/>
          <p:cNvGrpSpPr/>
          <p:nvPr/>
        </p:nvGrpSpPr>
        <p:grpSpPr>
          <a:xfrm>
            <a:off x="4132875" y="978699"/>
            <a:ext cx="3926250" cy="2925864"/>
            <a:chOff x="2845941" y="27354"/>
            <a:chExt cx="3926250" cy="2925864"/>
          </a:xfrm>
        </p:grpSpPr>
        <p:sp>
          <p:nvSpPr>
            <p:cNvPr id="175" name="Google Shape;175;p1"/>
            <p:cNvSpPr/>
            <p:nvPr/>
          </p:nvSpPr>
          <p:spPr>
            <a:xfrm>
              <a:off x="3925659" y="27354"/>
              <a:ext cx="1766812" cy="176681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2845941" y="2233218"/>
              <a:ext cx="392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"/>
            <p:cNvSpPr txBox="1"/>
            <p:nvPr/>
          </p:nvSpPr>
          <p:spPr>
            <a:xfrm>
              <a:off x="2845941" y="2233218"/>
              <a:ext cx="392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Twentieth Century"/>
                <a:buNone/>
              </a:pPr>
              <a:r>
                <a:rPr b="0" i="0" lang="en-US" sz="5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Processes</a:t>
              </a:r>
              <a:endParaRPr b="0" i="0" sz="5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178" name="Google Shape;178;p1"/>
          <p:cNvSpPr txBox="1"/>
          <p:nvPr/>
        </p:nvSpPr>
        <p:spPr>
          <a:xfrm>
            <a:off x="896357" y="5200178"/>
            <a:ext cx="61482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Operating Systems (CS-2006) 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SPRING 2022, FAST NUCES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/>
          <p:nvPr>
            <p:ph type="title"/>
          </p:nvPr>
        </p:nvSpPr>
        <p:spPr>
          <a:xfrm>
            <a:off x="913774" y="1198562"/>
            <a:ext cx="76454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PROCESS SCHEDULING QUEUES </a:t>
            </a:r>
            <a:endParaRPr/>
          </a:p>
        </p:txBody>
      </p:sp>
      <p:sp>
        <p:nvSpPr>
          <p:cNvPr id="260" name="Google Shape;260;p10"/>
          <p:cNvSpPr txBox="1"/>
          <p:nvPr>
            <p:ph idx="1" type="body"/>
          </p:nvPr>
        </p:nvSpPr>
        <p:spPr>
          <a:xfrm>
            <a:off x="2608262" y="1676400"/>
            <a:ext cx="6975475" cy="3983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600"/>
              <a:buChar char="•"/>
            </a:pPr>
            <a:r>
              <a:rPr b="1" lang="en-US" sz="26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Ready queue </a:t>
            </a:r>
            <a:r>
              <a:rPr lang="en-US" sz="2600" cap="none">
                <a:latin typeface="Helvetica Neue"/>
                <a:ea typeface="Helvetica Neue"/>
                <a:cs typeface="Helvetica Neue"/>
                <a:sym typeface="Helvetica Neue"/>
              </a:rPr>
              <a:t>– set of all processes residing in main memory, ready and waiting to execute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600"/>
              <a:buChar char="•"/>
            </a:pPr>
            <a:r>
              <a:rPr b="1" lang="en-US" sz="26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Wait queues </a:t>
            </a:r>
            <a:r>
              <a:rPr lang="en-US" sz="2600" cap="none">
                <a:latin typeface="Helvetica Neue"/>
                <a:ea typeface="Helvetica Neue"/>
                <a:cs typeface="Helvetica Neue"/>
                <a:sym typeface="Helvetica Neue"/>
              </a:rPr>
              <a:t>– set of processes waiting for an I/O device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 cap="none">
                <a:latin typeface="Helvetica Neue"/>
                <a:ea typeface="Helvetica Neue"/>
                <a:cs typeface="Helvetica Neue"/>
                <a:sym typeface="Helvetica Neue"/>
              </a:rPr>
              <a:t>Processes migrate among the various queues</a:t>
            </a:r>
            <a:endParaRPr/>
          </a:p>
        </p:txBody>
      </p:sp>
      <p:sp>
        <p:nvSpPr>
          <p:cNvPr id="261" name="Google Shape;261;p10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262" name="Google Shape;262;p10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/>
          <p:nvPr>
            <p:ph type="title"/>
          </p:nvPr>
        </p:nvSpPr>
        <p:spPr>
          <a:xfrm>
            <a:off x="2498725" y="236538"/>
            <a:ext cx="79835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lang="en-US" sz="2400"/>
              <a:t>READY AND WAIT QUEUES</a:t>
            </a:r>
            <a:endParaRPr/>
          </a:p>
        </p:txBody>
      </p:sp>
      <p:sp>
        <p:nvSpPr>
          <p:cNvPr id="268" name="Google Shape;268;p1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269" name="Google Shape;269;p1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5381" y="1307232"/>
            <a:ext cx="7282226" cy="433156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"/>
          <p:cNvSpPr txBox="1"/>
          <p:nvPr>
            <p:ph type="title"/>
          </p:nvPr>
        </p:nvSpPr>
        <p:spPr>
          <a:xfrm>
            <a:off x="2495550" y="152401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-US" sz="2800"/>
              <a:t>REPRESENTATION OF PROCESS SCHEDULING</a:t>
            </a:r>
            <a:endParaRPr/>
          </a:p>
        </p:txBody>
      </p:sp>
      <p:sp>
        <p:nvSpPr>
          <p:cNvPr id="276" name="Google Shape;276;p1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277" name="Google Shape;277;p1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3" id="278" name="Google Shape;2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1488" y="1966914"/>
            <a:ext cx="6546850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2"/>
          <p:cNvSpPr txBox="1"/>
          <p:nvPr/>
        </p:nvSpPr>
        <p:spPr>
          <a:xfrm>
            <a:off x="2332039" y="1303338"/>
            <a:ext cx="6975475" cy="3981450"/>
          </a:xfrm>
          <a:prstGeom prst="rect">
            <a:avLst/>
          </a:prstGeom>
          <a:noFill/>
          <a:ln>
            <a:noFill/>
          </a:ln>
        </p:spPr>
        <p:txBody>
          <a:bodyPr anchorCtr="0" anchor="t" bIns="32000" lIns="64000" spcFirstLastPara="1" rIns="64000" wrap="square" tIns="32000">
            <a:noAutofit/>
          </a:bodyPr>
          <a:lstStyle/>
          <a:p>
            <a:pPr indent="-488950" lvl="0" marL="488950" marR="0" rtl="0" algn="l"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b="1" lang="en-US" sz="180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Queueing diagram 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represents queues, resources, flows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>
            <p:ph type="title"/>
          </p:nvPr>
        </p:nvSpPr>
        <p:spPr>
          <a:xfrm>
            <a:off x="1981200" y="18256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SCHEDULERS</a:t>
            </a:r>
            <a:endParaRPr/>
          </a:p>
        </p:txBody>
      </p:sp>
      <p:sp>
        <p:nvSpPr>
          <p:cNvPr id="285" name="Google Shape;285;p13"/>
          <p:cNvSpPr txBox="1"/>
          <p:nvPr>
            <p:ph idx="1" type="body"/>
          </p:nvPr>
        </p:nvSpPr>
        <p:spPr>
          <a:xfrm>
            <a:off x="2411413" y="1108075"/>
            <a:ext cx="7453312" cy="502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Short-term scheduler 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(or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 scheduler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 – selects which process should be executed next and allocates CPU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Sometimes the only scheduler in a system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Short-term scheduler is invoked frequently (milliseconds) ⇒ (must be fast)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Long-term scheduler 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(or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job scheduler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 – selects which processes should be brought into the ready queue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Long-term scheduler is invoked  infrequently (seconds, minutes) ⇒ (may be slow)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The long-term scheduler controls the </a:t>
            </a:r>
            <a:r>
              <a:rPr b="1" lang="en-US" sz="20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degree of multiprogramming</a:t>
            </a:r>
            <a:endParaRPr/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i="1"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86" name="Google Shape;286;p13"/>
          <p:cNvSpPr txBox="1"/>
          <p:nvPr>
            <p:ph idx="11" type="ftr"/>
          </p:nvPr>
        </p:nvSpPr>
        <p:spPr>
          <a:xfrm>
            <a:off x="898534" y="5948362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287" name="Google Shape;287;p1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SCHEDULERS</a:t>
            </a:r>
            <a:endParaRPr/>
          </a:p>
        </p:txBody>
      </p:sp>
      <p:pic>
        <p:nvPicPr>
          <p:cNvPr descr="Diagram&#10;&#10;Description automatically generated" id="293" name="Google Shape;293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5467" y="2214694"/>
            <a:ext cx="6261065" cy="359182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94" name="Google Shape;294;p1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295" name="Google Shape;295;p1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 txBox="1"/>
          <p:nvPr>
            <p:ph type="title"/>
          </p:nvPr>
        </p:nvSpPr>
        <p:spPr>
          <a:xfrm>
            <a:off x="1981200" y="18256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SCHEDULERS</a:t>
            </a:r>
            <a:endParaRPr/>
          </a:p>
        </p:txBody>
      </p:sp>
      <p:sp>
        <p:nvSpPr>
          <p:cNvPr id="301" name="Google Shape;301;p15"/>
          <p:cNvSpPr txBox="1"/>
          <p:nvPr>
            <p:ph idx="1" type="body"/>
          </p:nvPr>
        </p:nvSpPr>
        <p:spPr>
          <a:xfrm>
            <a:off x="2411413" y="1108075"/>
            <a:ext cx="7189787" cy="4606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Processes can be described as either: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I/o-bound process</a:t>
            </a:r>
            <a:r>
              <a:rPr lang="en-US" sz="24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– spends more time doing I/O than computations, many short CPU bursts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CPU-bound process 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– spends more time doing computations; few very long CPU bursts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Long-term scheduler strives for good </a:t>
            </a:r>
            <a:r>
              <a:rPr b="1" i="1"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process mix</a:t>
            </a:r>
            <a:endParaRPr sz="24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 txBox="1"/>
          <p:nvPr>
            <p:ph idx="11" type="ftr"/>
          </p:nvPr>
        </p:nvSpPr>
        <p:spPr>
          <a:xfrm>
            <a:off x="762000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303" name="Google Shape;303;p15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"/>
          <p:cNvSpPr txBox="1"/>
          <p:nvPr>
            <p:ph type="title"/>
          </p:nvPr>
        </p:nvSpPr>
        <p:spPr>
          <a:xfrm>
            <a:off x="2609850" y="18256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ADDITION OF MEDIUM-TERM SCHEDULING</a:t>
            </a:r>
            <a:endParaRPr/>
          </a:p>
        </p:txBody>
      </p:sp>
      <p:sp>
        <p:nvSpPr>
          <p:cNvPr id="309" name="Google Shape;309;p16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310" name="Google Shape;310;p16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875" y="2827338"/>
            <a:ext cx="7327900" cy="266541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312" name="Google Shape;312;p16"/>
          <p:cNvSpPr txBox="1"/>
          <p:nvPr/>
        </p:nvSpPr>
        <p:spPr>
          <a:xfrm>
            <a:off x="2330450" y="1160463"/>
            <a:ext cx="7200900" cy="1446212"/>
          </a:xfrm>
          <a:prstGeom prst="rect">
            <a:avLst/>
          </a:prstGeom>
          <a:noFill/>
          <a:ln>
            <a:noFill/>
          </a:ln>
        </p:spPr>
        <p:txBody>
          <a:bodyPr anchorCtr="0" anchor="t" bIns="32000" lIns="64000" spcFirstLastPara="1" rIns="64000" wrap="square" tIns="32000">
            <a:noAutofit/>
          </a:bodyPr>
          <a:lstStyle/>
          <a:p>
            <a:pPr indent="-488950" lvl="0" marL="488950" marR="0" rtl="0" algn="l"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b="1" lang="en-US" sz="180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Medium-term scheduler  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added if degree of multiple programming needs to decrease</a:t>
            </a:r>
            <a:endParaRPr/>
          </a:p>
          <a:p>
            <a:pPr indent="-407988" lvl="1" marL="1060450" marR="0" rtl="0" algn="l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Remove process from memory, store on disk, bring back in from disk to continue execution: </a:t>
            </a:r>
            <a:r>
              <a:rPr b="1" i="0" lang="en-US" sz="1800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swapping</a:t>
            </a:r>
            <a:endParaRPr/>
          </a:p>
          <a:p>
            <a:pPr indent="-386080" lvl="0" marL="488950" marR="0" rtl="0" algn="l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6080" lvl="0" marL="488950" marR="0" rtl="0" algn="l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"/>
          <p:cNvSpPr txBox="1"/>
          <p:nvPr>
            <p:ph type="title"/>
          </p:nvPr>
        </p:nvSpPr>
        <p:spPr>
          <a:xfrm>
            <a:off x="2343150" y="18256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MULTITASKING IN MOBILE SYSTEMS</a:t>
            </a:r>
            <a:endParaRPr/>
          </a:p>
        </p:txBody>
      </p:sp>
      <p:sp>
        <p:nvSpPr>
          <p:cNvPr id="318" name="Google Shape;318;p17"/>
          <p:cNvSpPr txBox="1"/>
          <p:nvPr>
            <p:ph idx="1" type="body"/>
          </p:nvPr>
        </p:nvSpPr>
        <p:spPr>
          <a:xfrm>
            <a:off x="2362200" y="1122364"/>
            <a:ext cx="7359650" cy="444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600" cap="none">
                <a:latin typeface="Helvetica Neue"/>
                <a:ea typeface="Helvetica Neue"/>
                <a:cs typeface="Helvetica Neue"/>
                <a:sym typeface="Helvetica Neue"/>
              </a:rPr>
              <a:t>Some mobile systems (e.g., Early version of iOS)  allow only one process to run, others suspended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600" cap="none">
                <a:latin typeface="Helvetica Neue"/>
                <a:ea typeface="Helvetica Neue"/>
                <a:cs typeface="Helvetica Neue"/>
                <a:sym typeface="Helvetica Neue"/>
              </a:rPr>
              <a:t>Due to screen real estate, user interface limits iOS provides for a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200" cap="none">
                <a:latin typeface="Helvetica Neue"/>
                <a:ea typeface="Helvetica Neue"/>
                <a:cs typeface="Helvetica Neue"/>
                <a:sym typeface="Helvetica Neue"/>
              </a:rPr>
              <a:t>Single </a:t>
            </a:r>
            <a:r>
              <a:rPr b="1" lang="en-US" sz="22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foreground</a:t>
            </a:r>
            <a:r>
              <a:rPr lang="en-US" sz="2200" cap="none">
                <a:latin typeface="Helvetica Neue"/>
                <a:ea typeface="Helvetica Neue"/>
                <a:cs typeface="Helvetica Neue"/>
                <a:sym typeface="Helvetica Neue"/>
              </a:rPr>
              <a:t> process- controlled via user interface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200" cap="none">
                <a:latin typeface="Helvetica Neue"/>
                <a:ea typeface="Helvetica Neue"/>
                <a:cs typeface="Helvetica Neue"/>
                <a:sym typeface="Helvetica Neue"/>
              </a:rPr>
              <a:t>Multiple </a:t>
            </a:r>
            <a:r>
              <a:rPr b="1" lang="en-US" sz="22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r>
              <a:rPr lang="en-US" sz="2200" cap="none">
                <a:latin typeface="Helvetica Neue"/>
                <a:ea typeface="Helvetica Neue"/>
                <a:cs typeface="Helvetica Neue"/>
                <a:sym typeface="Helvetica Neue"/>
              </a:rPr>
              <a:t> processes– in memory, running, but not on the display, and with limits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200" cap="none">
                <a:latin typeface="Helvetica Neue"/>
                <a:ea typeface="Helvetica Neue"/>
                <a:cs typeface="Helvetica Neue"/>
                <a:sym typeface="Helvetica Neue"/>
              </a:rPr>
              <a:t>Limits include single, short task, receiving notification of events, specific long-running tasks like audio playback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600" cap="none">
                <a:latin typeface="Helvetica Neue"/>
                <a:ea typeface="Helvetica Neue"/>
                <a:cs typeface="Helvetica Neue"/>
                <a:sym typeface="Helvetica Neue"/>
              </a:rPr>
              <a:t>Android runs foreground and background, with fewer limits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200" cap="none">
                <a:latin typeface="Helvetica Neue"/>
                <a:ea typeface="Helvetica Neue"/>
                <a:cs typeface="Helvetica Neue"/>
                <a:sym typeface="Helvetica Neue"/>
              </a:rPr>
              <a:t>Background process uses a </a:t>
            </a:r>
            <a:r>
              <a:rPr b="1" lang="en-US" sz="22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</a:t>
            </a:r>
            <a:r>
              <a:rPr lang="en-US" sz="2200" cap="none">
                <a:latin typeface="Helvetica Neue"/>
                <a:ea typeface="Helvetica Neue"/>
                <a:cs typeface="Helvetica Neue"/>
                <a:sym typeface="Helvetica Neue"/>
              </a:rPr>
              <a:t> to perform tasks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200" cap="none">
                <a:latin typeface="Helvetica Neue"/>
                <a:ea typeface="Helvetica Neue"/>
                <a:cs typeface="Helvetica Neue"/>
                <a:sym typeface="Helvetica Neue"/>
              </a:rPr>
              <a:t>Service can keep running even if background process is suspended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200" cap="none">
                <a:latin typeface="Helvetica Neue"/>
                <a:ea typeface="Helvetica Neue"/>
                <a:cs typeface="Helvetica Neue"/>
                <a:sym typeface="Helvetica Neue"/>
              </a:rPr>
              <a:t>Service has no user interface, small memory use</a:t>
            </a:r>
            <a:endParaRPr/>
          </a:p>
          <a:p>
            <a:pPr indent="-140017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301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19" name="Google Shape;319;p1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320" name="Google Shape;320;p1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>
            <p:ph type="title"/>
          </p:nvPr>
        </p:nvSpPr>
        <p:spPr>
          <a:xfrm>
            <a:off x="1981199" y="66263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CONTEXT SWITCH</a:t>
            </a:r>
            <a:endParaRPr/>
          </a:p>
        </p:txBody>
      </p:sp>
      <p:sp>
        <p:nvSpPr>
          <p:cNvPr id="326" name="Google Shape;326;p18"/>
          <p:cNvSpPr txBox="1"/>
          <p:nvPr>
            <p:ph idx="1" type="body"/>
          </p:nvPr>
        </p:nvSpPr>
        <p:spPr>
          <a:xfrm>
            <a:off x="2759556" y="2041053"/>
            <a:ext cx="6672887" cy="2775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When CPU switches to another process, the system must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the state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of the old process and load the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saved state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for the new process via a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 switch</a:t>
            </a:r>
            <a:endParaRPr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of a process represented in the PCB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Context-switch time is overhead; the system does no useful work while switching</a:t>
            </a:r>
            <a:endParaRPr/>
          </a:p>
        </p:txBody>
      </p:sp>
      <p:sp>
        <p:nvSpPr>
          <p:cNvPr id="327" name="Google Shape;327;p1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328" name="Google Shape;328;p1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>
            <p:ph type="title"/>
          </p:nvPr>
        </p:nvSpPr>
        <p:spPr>
          <a:xfrm>
            <a:off x="2506663" y="18256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CPU SWITCH FROM PROCESS TO PROCESS</a:t>
            </a:r>
            <a:endParaRPr/>
          </a:p>
        </p:txBody>
      </p:sp>
      <p:sp>
        <p:nvSpPr>
          <p:cNvPr id="334" name="Google Shape;334;p1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335" name="Google Shape;335;p1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" name="Google Shape;3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080" y="881054"/>
            <a:ext cx="7370763" cy="494966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84" name="Google Shape;184;p2"/>
          <p:cNvPicPr preferRelativeResize="0"/>
          <p:nvPr/>
        </p:nvPicPr>
        <p:blipFill rotWithShape="1">
          <a:blip r:embed="rId3">
            <a:alphaModFix/>
          </a:blip>
          <a:srcRect b="-1" l="46329" r="14497" t="0"/>
          <a:stretch/>
        </p:blipFill>
        <p:spPr>
          <a:xfrm>
            <a:off x="20" y="10"/>
            <a:ext cx="402474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"/>
          <p:cNvSpPr/>
          <p:nvPr/>
        </p:nvSpPr>
        <p:spPr>
          <a:xfrm>
            <a:off x="4024761" y="-2"/>
            <a:ext cx="81313" cy="6858002"/>
          </a:xfrm>
          <a:prstGeom prst="rect">
            <a:avLst/>
          </a:prstGeom>
          <a:gradFill>
            <a:gsLst>
              <a:gs pos="0">
                <a:srgbClr val="BBBBBB"/>
              </a:gs>
              <a:gs pos="7000">
                <a:srgbClr val="8A8A8A"/>
              </a:gs>
              <a:gs pos="15928">
                <a:srgbClr val="B5B5B5"/>
              </a:gs>
              <a:gs pos="44260">
                <a:srgbClr val="D5D5D5"/>
              </a:gs>
              <a:gs pos="50447">
                <a:srgbClr val="E6E6E6"/>
              </a:gs>
              <a:gs pos="60158">
                <a:srgbClr val="D5D5D5"/>
              </a:gs>
              <a:gs pos="84000">
                <a:srgbClr val="B5B5B5"/>
              </a:gs>
              <a:gs pos="93000">
                <a:srgbClr val="8A8A8A"/>
              </a:gs>
              <a:gs pos="100000">
                <a:srgbClr val="BBBBB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86" name="Google Shape;18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"/>
          <p:cNvSpPr txBox="1"/>
          <p:nvPr>
            <p:ph type="title"/>
          </p:nvPr>
        </p:nvSpPr>
        <p:spPr>
          <a:xfrm>
            <a:off x="4465050" y="618517"/>
            <a:ext cx="6672886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ROAD MAP</a:t>
            </a:r>
            <a:endParaRPr/>
          </a:p>
        </p:txBody>
      </p:sp>
      <p:sp>
        <p:nvSpPr>
          <p:cNvPr id="188" name="Google Shape;188;p2"/>
          <p:cNvSpPr txBox="1"/>
          <p:nvPr>
            <p:ph idx="1" type="body"/>
          </p:nvPr>
        </p:nvSpPr>
        <p:spPr>
          <a:xfrm>
            <a:off x="4465048" y="2367092"/>
            <a:ext cx="6672887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wentieth Century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PROCESS CONCEPT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wentieth Century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PROCESS SCHEDULING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wentieth Century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OPERATIONS ON PROCESSES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wentieth Century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INTERPROCESS COMMUNICATION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wentieth Century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EXAMPLES OF IPC SYSTEMS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wentieth Century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COMMUNICATION IN CLIENT-SERVER SYSTEMS</a:t>
            </a:r>
            <a:endParaRPr/>
          </a:p>
        </p:txBody>
      </p:sp>
      <p:sp>
        <p:nvSpPr>
          <p:cNvPr id="189" name="Google Shape;189;p2"/>
          <p:cNvSpPr txBox="1"/>
          <p:nvPr>
            <p:ph idx="11" type="ftr"/>
          </p:nvPr>
        </p:nvSpPr>
        <p:spPr>
          <a:xfrm>
            <a:off x="4465048" y="5883275"/>
            <a:ext cx="49186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190" name="Google Shape;190;p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>
            <p:ph type="title"/>
          </p:nvPr>
        </p:nvSpPr>
        <p:spPr>
          <a:xfrm>
            <a:off x="1981200" y="198438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OPERATIONS ON PROCESSES</a:t>
            </a:r>
            <a:endParaRPr/>
          </a:p>
        </p:txBody>
      </p:sp>
      <p:sp>
        <p:nvSpPr>
          <p:cNvPr id="342" name="Google Shape;342;p20"/>
          <p:cNvSpPr txBox="1"/>
          <p:nvPr>
            <p:ph idx="1" type="body"/>
          </p:nvPr>
        </p:nvSpPr>
        <p:spPr>
          <a:xfrm>
            <a:off x="2330450" y="1233489"/>
            <a:ext cx="7480300" cy="444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System must provide mechanisms for: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Process creation,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Process termination,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and so, on as detailed next</a:t>
            </a:r>
            <a:endParaRPr/>
          </a:p>
        </p:txBody>
      </p:sp>
      <p:sp>
        <p:nvSpPr>
          <p:cNvPr id="343" name="Google Shape;343;p20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344" name="Google Shape;344;p20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>
            <p:ph type="title"/>
          </p:nvPr>
        </p:nvSpPr>
        <p:spPr>
          <a:xfrm>
            <a:off x="1981200" y="198438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PROCESS CREATION</a:t>
            </a:r>
            <a:endParaRPr/>
          </a:p>
        </p:txBody>
      </p:sp>
      <p:sp>
        <p:nvSpPr>
          <p:cNvPr id="350" name="Google Shape;350;p21"/>
          <p:cNvSpPr txBox="1"/>
          <p:nvPr>
            <p:ph idx="1" type="body"/>
          </p:nvPr>
        </p:nvSpPr>
        <p:spPr>
          <a:xfrm>
            <a:off x="2378076" y="1169989"/>
            <a:ext cx="6918325" cy="507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Parent</a:t>
            </a: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process create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children</a:t>
            </a: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processes, which, in turn create other processes, forming a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of processes</a:t>
            </a:r>
            <a:endParaRPr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Generally, process identified and managed via a</a:t>
            </a: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 identifier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pid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Resource sharing options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Parent and children share all resources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Children share subset of parent’s resources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Parent and child share no resources</a:t>
            </a:r>
            <a:endParaRPr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Execution options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Parent and children execute concurrently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Parent waits until children terminate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1" name="Google Shape;351;p2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352" name="Google Shape;352;p2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>
            <p:ph type="title"/>
          </p:nvPr>
        </p:nvSpPr>
        <p:spPr>
          <a:xfrm>
            <a:off x="2593976" y="152401"/>
            <a:ext cx="7616825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PROCESS CREATION (CONT.)</a:t>
            </a:r>
            <a:endParaRPr/>
          </a:p>
        </p:txBody>
      </p:sp>
      <p:sp>
        <p:nvSpPr>
          <p:cNvPr id="358" name="Google Shape;358;p22"/>
          <p:cNvSpPr txBox="1"/>
          <p:nvPr>
            <p:ph idx="1" type="body"/>
          </p:nvPr>
        </p:nvSpPr>
        <p:spPr>
          <a:xfrm>
            <a:off x="2393951" y="1060451"/>
            <a:ext cx="7154863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Address space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Child duplicate of parent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Child has a program loaded into it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UNIX examples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Fork()</a:t>
            </a:r>
            <a:r>
              <a:rPr lang="en-US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system call creates new process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Exec()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system call used after a </a:t>
            </a:r>
            <a:r>
              <a:rPr b="1" lang="en-US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fork()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to replace the process’ memory space with a new program</a:t>
            </a:r>
            <a:endParaRPr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3" id="359" name="Google Shape;3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4" y="4306888"/>
            <a:ext cx="6419850" cy="161607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360" name="Google Shape;360;p2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361" name="Google Shape;361;p2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9" name="Google Shape;369;p23"/>
          <p:cNvSpPr txBox="1"/>
          <p:nvPr>
            <p:ph type="title"/>
          </p:nvPr>
        </p:nvSpPr>
        <p:spPr>
          <a:xfrm>
            <a:off x="716438" y="2079558"/>
            <a:ext cx="3084397" cy="21255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en-US" sz="4800"/>
              <a:t>A TREE OF PROCESSES IN LINUX</a:t>
            </a:r>
            <a:endParaRPr/>
          </a:p>
        </p:txBody>
      </p:sp>
      <p:pic>
        <p:nvPicPr>
          <p:cNvPr id="370" name="Google Shape;370;p23"/>
          <p:cNvPicPr preferRelativeResize="0"/>
          <p:nvPr/>
        </p:nvPicPr>
        <p:blipFill rotWithShape="1">
          <a:blip r:embed="rId5">
            <a:alphaModFix/>
          </a:blip>
          <a:srcRect b="23" l="55295" r="26986" t="89389"/>
          <a:stretch/>
        </p:blipFill>
        <p:spPr>
          <a:xfrm flipH="1">
            <a:off x="0" y="-1"/>
            <a:ext cx="2596444" cy="87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3"/>
          <p:cNvPicPr preferRelativeResize="0"/>
          <p:nvPr/>
        </p:nvPicPr>
        <p:blipFill rotWithShape="1">
          <a:blip r:embed="rId5">
            <a:alphaModFix/>
          </a:blip>
          <a:srcRect b="13750" l="91927" r="0" t="72411"/>
          <a:stretch/>
        </p:blipFill>
        <p:spPr>
          <a:xfrm>
            <a:off x="10473994" y="5564567"/>
            <a:ext cx="1341545" cy="1293433"/>
          </a:xfrm>
          <a:custGeom>
            <a:rect b="b" l="l" r="r" t="t"/>
            <a:pathLst>
              <a:path extrusionOk="0" h="1293433" w="1341545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72" name="Google Shape;37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1163" y="1685086"/>
            <a:ext cx="7604376" cy="326988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373" name="Google Shape;373;p23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COURSE SUPERVISOR:   ANAUM HAMID</a:t>
            </a:r>
            <a:endParaRPr/>
          </a:p>
        </p:txBody>
      </p:sp>
      <p:pic>
        <p:nvPicPr>
          <p:cNvPr id="374" name="Google Shape;374;p23"/>
          <p:cNvPicPr preferRelativeResize="0"/>
          <p:nvPr/>
        </p:nvPicPr>
        <p:blipFill rotWithShape="1">
          <a:blip r:embed="rId4">
            <a:alphaModFix/>
          </a:blip>
          <a:srcRect b="18252" l="73623" r="0" t="43914"/>
          <a:stretch/>
        </p:blipFill>
        <p:spPr>
          <a:xfrm flipH="1">
            <a:off x="0" y="3142319"/>
            <a:ext cx="4605339" cy="371568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"/>
          <p:cNvSpPr txBox="1"/>
          <p:nvPr>
            <p:ph type="title"/>
          </p:nvPr>
        </p:nvSpPr>
        <p:spPr>
          <a:xfrm>
            <a:off x="2520950" y="161926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C PROGRAM FORKING SEPARATE PROCESS</a:t>
            </a:r>
            <a:endParaRPr/>
          </a:p>
        </p:txBody>
      </p:sp>
      <p:pic>
        <p:nvPicPr>
          <p:cNvPr descr="Screen Shot 2012-12-04 at 11.21.10 AM.png" id="381" name="Google Shape;3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9138" y="969964"/>
            <a:ext cx="6038850" cy="560387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382" name="Google Shape;382;p2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383" name="Google Shape;383;p2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 txBox="1"/>
          <p:nvPr>
            <p:ph type="title"/>
          </p:nvPr>
        </p:nvSpPr>
        <p:spPr>
          <a:xfrm>
            <a:off x="685800" y="457200"/>
            <a:ext cx="109728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PROCESS TERMINATION</a:t>
            </a:r>
            <a:endParaRPr/>
          </a:p>
        </p:txBody>
      </p:sp>
      <p:sp>
        <p:nvSpPr>
          <p:cNvPr id="389" name="Google Shape;389;p25"/>
          <p:cNvSpPr txBox="1"/>
          <p:nvPr>
            <p:ph idx="4294967295" type="body"/>
          </p:nvPr>
        </p:nvSpPr>
        <p:spPr>
          <a:xfrm>
            <a:off x="1985433" y="1352550"/>
            <a:ext cx="8221133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Process executes last statement and then asks the operating system to delete it using the </a:t>
            </a:r>
            <a:r>
              <a:rPr lang="en-US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exit()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system call.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 cap="none">
                <a:latin typeface="Helvetica Neue"/>
                <a:ea typeface="Helvetica Neue"/>
                <a:cs typeface="Helvetica Neue"/>
                <a:sym typeface="Helvetica Neue"/>
              </a:rPr>
              <a:t>Returns  status data from child to parent (via </a:t>
            </a:r>
            <a:r>
              <a:rPr lang="en-US" sz="16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wait()</a:t>
            </a:r>
            <a:r>
              <a:rPr lang="en-US" sz="1600" cap="none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 cap="none">
                <a:latin typeface="Helvetica Neue"/>
                <a:ea typeface="Helvetica Neue"/>
                <a:cs typeface="Helvetica Neue"/>
                <a:sym typeface="Helvetica Neue"/>
              </a:rPr>
              <a:t>Process’ resources are DE allocated by operating system</a:t>
            </a:r>
            <a:endParaRPr sz="16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Parent may terminate the execution of children processes using the </a:t>
            </a:r>
            <a:r>
              <a:rPr lang="en-US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abort()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system call.  Some reasons for doing so: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 cap="none">
                <a:latin typeface="Helvetica Neue"/>
                <a:ea typeface="Helvetica Neue"/>
                <a:cs typeface="Helvetica Neue"/>
                <a:sym typeface="Helvetica Neue"/>
              </a:rPr>
              <a:t>Child has exceeded allocated resources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 cap="none">
                <a:latin typeface="Helvetica Neue"/>
                <a:ea typeface="Helvetica Neue"/>
                <a:cs typeface="Helvetica Neue"/>
                <a:sym typeface="Helvetica Neue"/>
              </a:rPr>
              <a:t>Task assigned to child is no longer required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 cap="none">
                <a:latin typeface="Helvetica Neue"/>
                <a:ea typeface="Helvetica Neue"/>
                <a:cs typeface="Helvetica Neue"/>
                <a:sym typeface="Helvetica Neue"/>
              </a:rPr>
              <a:t>The parent is exiting, and the operating systems does not allow  a child to continue if its parent terminates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ALL CHILDREN TERMINATED - </a:t>
            </a:r>
            <a:r>
              <a:rPr b="1" lang="en-US" sz="1600">
                <a:solidFill>
                  <a:srgbClr val="00B0F0"/>
                </a:solidFill>
              </a:rPr>
              <a:t>CASCADING TERMINATION</a:t>
            </a:r>
            <a:endParaRPr/>
          </a:p>
        </p:txBody>
      </p:sp>
      <p:sp>
        <p:nvSpPr>
          <p:cNvPr id="390" name="Google Shape;390;p25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391" name="Google Shape;391;p25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 txBox="1"/>
          <p:nvPr>
            <p:ph type="title"/>
          </p:nvPr>
        </p:nvSpPr>
        <p:spPr>
          <a:xfrm>
            <a:off x="2224087" y="381000"/>
            <a:ext cx="7743825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sz="3000"/>
              <a:t>ANDROID </a:t>
            </a:r>
            <a:r>
              <a:rPr lang="en-US"/>
              <a:t>PROCESS</a:t>
            </a:r>
            <a:r>
              <a:rPr lang="en-US" sz="3000"/>
              <a:t> IMPORTANCE HIERARCHY</a:t>
            </a:r>
            <a:endParaRPr/>
          </a:p>
        </p:txBody>
      </p:sp>
      <p:sp>
        <p:nvSpPr>
          <p:cNvPr id="397" name="Google Shape;397;p26"/>
          <p:cNvSpPr txBox="1"/>
          <p:nvPr>
            <p:ph idx="1" type="body"/>
          </p:nvPr>
        </p:nvSpPr>
        <p:spPr>
          <a:xfrm>
            <a:off x="2362200" y="1163637"/>
            <a:ext cx="7743825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MOBILE OPERATING SYSTEMS OFTEN HAVE TO TERMINATE PROCESSES TO RECLAIM SYSTEM RESOURCES SUCH AS MEMORY. FROM </a:t>
            </a:r>
            <a:r>
              <a:rPr b="1" lang="en-US"/>
              <a:t>MOST</a:t>
            </a:r>
            <a:r>
              <a:rPr lang="en-US"/>
              <a:t> TO </a:t>
            </a:r>
            <a:r>
              <a:rPr b="1" lang="en-US"/>
              <a:t>LEAST</a:t>
            </a:r>
            <a:r>
              <a:rPr lang="en-US"/>
              <a:t> IMPORTANT: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FOREGROUND PROCESS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VISIBLE PROCESS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SERVICE PROCESS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BACKGROUND PROCESS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EMPTY PROCESS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ANDROID WILL BEGIN TERMINATING PROCESSES THAT ARE LEAST IMPORTANT.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03" name="Google Shape;403;p27"/>
          <p:cNvPicPr preferRelativeResize="0"/>
          <p:nvPr/>
        </p:nvPicPr>
        <p:blipFill rotWithShape="1">
          <a:blip r:embed="rId3">
            <a:alphaModFix/>
          </a:blip>
          <a:srcRect b="46757" l="0" r="0" t="0"/>
          <a:stretch/>
        </p:blipFill>
        <p:spPr>
          <a:xfrm>
            <a:off x="0" y="0"/>
            <a:ext cx="12192000" cy="365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7827" y="4384328"/>
            <a:ext cx="7164131" cy="1450736"/>
          </a:xfrm>
          <a:prstGeom prst="roundRect">
            <a:avLst>
              <a:gd fmla="val 530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05" name="Google Shape;405;p27"/>
          <p:cNvPicPr preferRelativeResize="0"/>
          <p:nvPr/>
        </p:nvPicPr>
        <p:blipFill rotWithShape="1">
          <a:blip r:embed="rId3">
            <a:alphaModFix/>
          </a:blip>
          <a:srcRect b="0" l="0" r="21257" t="61809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7"/>
          <p:cNvSpPr txBox="1"/>
          <p:nvPr>
            <p:ph type="title"/>
          </p:nvPr>
        </p:nvSpPr>
        <p:spPr>
          <a:xfrm>
            <a:off x="654649" y="618517"/>
            <a:ext cx="3748035" cy="5641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/>
              <a:t>MULTI PROCESS</a:t>
            </a:r>
            <a:r>
              <a:rPr lang="en-US"/>
              <a:t> ARCHITECTURE – CHROME BROWSER</a:t>
            </a:r>
            <a:endParaRPr/>
          </a:p>
        </p:txBody>
      </p:sp>
      <p:sp>
        <p:nvSpPr>
          <p:cNvPr id="407" name="Google Shape;407;p27"/>
          <p:cNvSpPr txBox="1"/>
          <p:nvPr>
            <p:ph idx="1" type="body"/>
          </p:nvPr>
        </p:nvSpPr>
        <p:spPr>
          <a:xfrm>
            <a:off x="4722724" y="618519"/>
            <a:ext cx="7104186" cy="3157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MANY WEB BROWSERS RAN AS SINGLE PROCESS (SOME STILL DO)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IF ONE WEB SITE CAUSES TROUBLE, ENTIRE BROWSER CAN HANG OR CRASH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GOOGLE CHROME BROWSER IS MULTIPROCESS WITH 3 DIFFERENT TYPES OF PROCESSES: 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</a:pPr>
            <a:r>
              <a:rPr b="1" lang="en-US" sz="1500">
                <a:latin typeface="Twentieth Century"/>
                <a:ea typeface="Twentieth Century"/>
                <a:cs typeface="Twentieth Century"/>
                <a:sym typeface="Twentieth Century"/>
              </a:rPr>
              <a:t>BROWSER</a:t>
            </a:r>
            <a:r>
              <a:rPr lang="en-US" sz="1500"/>
              <a:t> PROCESS MANAGES USER INTERFACE, DISK AND NETWORK I/O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</a:pPr>
            <a:r>
              <a:rPr b="1" lang="en-US" sz="1500">
                <a:latin typeface="Twentieth Century"/>
                <a:ea typeface="Twentieth Century"/>
                <a:cs typeface="Twentieth Century"/>
                <a:sym typeface="Twentieth Century"/>
              </a:rPr>
              <a:t>RENDERER</a:t>
            </a:r>
            <a:r>
              <a:rPr lang="en-US" sz="1500"/>
              <a:t> PROCESS RENDERS WEB PAGES, DEALS WITH HTML, JAVASCRIPT. A NEW RENDERER CREATED FOR EACH WEBSITE OPENED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RUNS IN </a:t>
            </a:r>
            <a:r>
              <a:rPr b="1" lang="en-US" sz="1500">
                <a:latin typeface="Twentieth Century"/>
                <a:ea typeface="Twentieth Century"/>
                <a:cs typeface="Twentieth Century"/>
                <a:sym typeface="Twentieth Century"/>
              </a:rPr>
              <a:t>SANDBOX</a:t>
            </a:r>
            <a:r>
              <a:rPr lang="en-US" sz="1500"/>
              <a:t> RESTRICTING DISK AND NETWORK I/O, MINIMIZING EFFECT OF SECURITY EXPLOITS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</a:pPr>
            <a:r>
              <a:rPr b="1" lang="en-US" sz="1500">
                <a:latin typeface="Twentieth Century"/>
                <a:ea typeface="Twentieth Century"/>
                <a:cs typeface="Twentieth Century"/>
                <a:sym typeface="Twentieth Century"/>
              </a:rPr>
              <a:t>PLUG-IN</a:t>
            </a:r>
            <a:r>
              <a:rPr b="1" lang="en-US" sz="1500"/>
              <a:t> </a:t>
            </a:r>
            <a:r>
              <a:rPr lang="en-US" sz="1500"/>
              <a:t>PROCESS FOR EACH TYPE OF PLUG-IN</a:t>
            </a:r>
            <a:endParaRPr/>
          </a:p>
          <a:p>
            <a:pPr indent="-13335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3335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3335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/>
          <p:nvPr>
            <p:ph type="title"/>
          </p:nvPr>
        </p:nvSpPr>
        <p:spPr>
          <a:xfrm>
            <a:off x="1413933" y="277813"/>
            <a:ext cx="10168467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COOPERATING PROCESSES</a:t>
            </a:r>
            <a:endParaRPr/>
          </a:p>
        </p:txBody>
      </p:sp>
      <p:sp>
        <p:nvSpPr>
          <p:cNvPr id="413" name="Google Shape;413;p28"/>
          <p:cNvSpPr txBox="1"/>
          <p:nvPr>
            <p:ph idx="4294967295" type="body"/>
          </p:nvPr>
        </p:nvSpPr>
        <p:spPr>
          <a:xfrm>
            <a:off x="1075267" y="1233489"/>
            <a:ext cx="10039351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i="1"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Independent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 process cannot affect or be affected by the execution of another process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i="1" lang="en-US" sz="24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Cooperating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 process can affect or be affected by the execution of another process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Advantages of process cooperation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Information sharing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Computation speed-up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Modularity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Convenience</a:t>
            </a:r>
            <a:endParaRPr/>
          </a:p>
        </p:txBody>
      </p:sp>
      <p:sp>
        <p:nvSpPr>
          <p:cNvPr id="414" name="Google Shape;414;p2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415" name="Google Shape;415;p2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 txBox="1"/>
          <p:nvPr>
            <p:ph type="title"/>
          </p:nvPr>
        </p:nvSpPr>
        <p:spPr>
          <a:xfrm>
            <a:off x="1310218" y="168275"/>
            <a:ext cx="10272183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INTERPROCESS COMMUNICATION</a:t>
            </a:r>
            <a:endParaRPr/>
          </a:p>
        </p:txBody>
      </p:sp>
      <p:sp>
        <p:nvSpPr>
          <p:cNvPr id="421" name="Google Shape;421;p29"/>
          <p:cNvSpPr txBox="1"/>
          <p:nvPr>
            <p:ph idx="4294967295" type="body"/>
          </p:nvPr>
        </p:nvSpPr>
        <p:spPr>
          <a:xfrm>
            <a:off x="1143000" y="914400"/>
            <a:ext cx="9980084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Processes within a system may be </a:t>
            </a:r>
            <a:r>
              <a:rPr b="1" i="1"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independent</a:t>
            </a:r>
            <a:r>
              <a:rPr b="1"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or </a:t>
            </a:r>
            <a:r>
              <a:rPr b="1" i="1"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cooperating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Cooperating process can affect or be affected by other processes, including sharing data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Reasons for cooperating processes: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Information sharing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Computation speedup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Modularity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Convenience	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Cooperating processes need </a:t>
            </a:r>
            <a:r>
              <a:rPr b="1" lang="en-US" sz="24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interprocess communication 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-US" sz="24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IPC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Two models of IPC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Shared memory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 passing</a:t>
            </a:r>
            <a:endParaRPr/>
          </a:p>
          <a:p>
            <a:pPr indent="-131444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2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423" name="Google Shape;423;p2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"/>
          <p:cNvSpPr/>
          <p:nvPr/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0" y="0"/>
            <a:ext cx="4059935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  <a:effectLst>
            <a:outerShdw blurRad="50800" rotWithShape="0" algn="l" dist="127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97" name="Google Shape;197;p3"/>
          <p:cNvPicPr preferRelativeResize="0"/>
          <p:nvPr/>
        </p:nvPicPr>
        <p:blipFill rotWithShape="1">
          <a:blip r:embed="rId3">
            <a:alphaModFix/>
          </a:blip>
          <a:srcRect b="77917" l="0" r="66700" t="0"/>
          <a:stretch/>
        </p:blipFill>
        <p:spPr>
          <a:xfrm>
            <a:off x="0" y="0"/>
            <a:ext cx="405993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"/>
          <p:cNvSpPr txBox="1"/>
          <p:nvPr>
            <p:ph type="title"/>
          </p:nvPr>
        </p:nvSpPr>
        <p:spPr>
          <a:xfrm>
            <a:off x="641074" y="1419900"/>
            <a:ext cx="2844002" cy="401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US" sz="4400"/>
              <a:t>PROCESS CONCEPT</a:t>
            </a:r>
            <a:endParaRPr/>
          </a:p>
        </p:txBody>
      </p:sp>
      <p:sp>
        <p:nvSpPr>
          <p:cNvPr id="199" name="Google Shape;199;p3"/>
          <p:cNvSpPr txBox="1"/>
          <p:nvPr>
            <p:ph idx="1" type="body"/>
          </p:nvPr>
        </p:nvSpPr>
        <p:spPr>
          <a:xfrm>
            <a:off x="4701008" y="609600"/>
            <a:ext cx="6728992" cy="5054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9906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906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An operating system executes a variety of programs: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Batch system – </a:t>
            </a:r>
            <a:r>
              <a:rPr b="1" lang="en-US" sz="24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jobs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Time-shared systems </a:t>
            </a:r>
            <a:r>
              <a:rPr lang="en-US" sz="24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b="1" lang="en-US" sz="24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programs 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or </a:t>
            </a:r>
            <a:r>
              <a:rPr b="1" lang="en-US" sz="24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tasks</a:t>
            </a:r>
            <a:endParaRPr sz="2400" cap="none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1900" cap="none">
                <a:latin typeface="Helvetica Neue"/>
                <a:ea typeface="Helvetica Neue"/>
                <a:cs typeface="Helvetica Neue"/>
                <a:sym typeface="Helvetica Neue"/>
              </a:rPr>
              <a:t>Textbook uses the terms </a:t>
            </a:r>
            <a:r>
              <a:rPr b="1" i="1" lang="en-US" sz="1900" cap="none">
                <a:latin typeface="Helvetica Neue"/>
                <a:ea typeface="Helvetica Neue"/>
                <a:cs typeface="Helvetica Neue"/>
                <a:sym typeface="Helvetica Neue"/>
              </a:rPr>
              <a:t>job</a:t>
            </a:r>
            <a:r>
              <a:rPr lang="en-US" sz="1900" cap="none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i="1" lang="en-US" sz="1900" cap="none">
                <a:latin typeface="Helvetica Neue"/>
                <a:ea typeface="Helvetica Neue"/>
                <a:cs typeface="Helvetica Neue"/>
                <a:sym typeface="Helvetica Neue"/>
              </a:rPr>
              <a:t>process</a:t>
            </a:r>
            <a:r>
              <a:rPr lang="en-US" sz="1900" cap="none">
                <a:latin typeface="Helvetica Neue"/>
                <a:ea typeface="Helvetica Neue"/>
                <a:cs typeface="Helvetica Neue"/>
                <a:sym typeface="Helvetica Neue"/>
              </a:rPr>
              <a:t> almost interchangeably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 sz="24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 –</a:t>
            </a:r>
            <a:r>
              <a:rPr b="0" i="0" lang="en-US" sz="24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process is an instance of a program in execution. 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Process execution must progress in sequential fashion.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1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 is passive entity, process is active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en-US" sz="2100" cap="none">
                <a:latin typeface="Helvetica Neue"/>
                <a:ea typeface="Helvetica Neue"/>
                <a:cs typeface="Helvetica Neue"/>
                <a:sym typeface="Helvetica Neue"/>
              </a:rPr>
              <a:t>Program becomes process when executable file loaded into memory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100" cap="none">
                <a:latin typeface="Helvetica Neue"/>
                <a:ea typeface="Helvetica Neue"/>
                <a:cs typeface="Helvetica Neue"/>
                <a:sym typeface="Helvetica Neue"/>
              </a:rPr>
              <a:t>Execution of program started via GUI mouse clicks, cmd line etc</a:t>
            </a:r>
            <a:endParaRPr sz="21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906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1300"/>
          </a:p>
        </p:txBody>
      </p:sp>
      <p:pic>
        <p:nvPicPr>
          <p:cNvPr id="200" name="Google Shape;200;p3"/>
          <p:cNvPicPr preferRelativeResize="0"/>
          <p:nvPr/>
        </p:nvPicPr>
        <p:blipFill rotWithShape="1">
          <a:blip r:embed="rId4">
            <a:alphaModFix/>
          </a:blip>
          <a:srcRect b="14148" l="78750" r="0" t="72830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"/>
          <p:cNvSpPr txBox="1"/>
          <p:nvPr>
            <p:ph idx="11" type="ftr"/>
          </p:nvPr>
        </p:nvSpPr>
        <p:spPr>
          <a:xfrm>
            <a:off x="4594224" y="5883275"/>
            <a:ext cx="5244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202" name="Google Shape;202;p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0"/>
          <p:cNvSpPr txBox="1"/>
          <p:nvPr>
            <p:ph type="title"/>
          </p:nvPr>
        </p:nvSpPr>
        <p:spPr>
          <a:xfrm>
            <a:off x="609600" y="182563"/>
            <a:ext cx="109728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COMMUNICATIONS MODELS </a:t>
            </a:r>
            <a:endParaRPr/>
          </a:p>
        </p:txBody>
      </p:sp>
      <p:sp>
        <p:nvSpPr>
          <p:cNvPr id="429" name="Google Shape;429;p30"/>
          <p:cNvSpPr/>
          <p:nvPr/>
        </p:nvSpPr>
        <p:spPr>
          <a:xfrm>
            <a:off x="1293285" y="1143000"/>
            <a:ext cx="84963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a) Message passing.  (b) shared memory.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/>
          </a:p>
        </p:txBody>
      </p:sp>
      <p:sp>
        <p:nvSpPr>
          <p:cNvPr id="430" name="Google Shape;430;p30"/>
          <p:cNvSpPr txBox="1"/>
          <p:nvPr>
            <p:ph idx="11" type="ftr"/>
          </p:nvPr>
        </p:nvSpPr>
        <p:spPr>
          <a:xfrm>
            <a:off x="762000" y="6250992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431" name="Google Shape;431;p30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2" name="Google Shape;4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185" y="1698633"/>
            <a:ext cx="7391400" cy="436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 txBox="1"/>
          <p:nvPr>
            <p:ph type="title"/>
          </p:nvPr>
        </p:nvSpPr>
        <p:spPr>
          <a:xfrm>
            <a:off x="999067" y="247651"/>
            <a:ext cx="10583333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PRODUCER-CONSUMER PROBLEM</a:t>
            </a:r>
            <a:endParaRPr/>
          </a:p>
        </p:txBody>
      </p:sp>
      <p:sp>
        <p:nvSpPr>
          <p:cNvPr id="438" name="Google Shape;438;p31"/>
          <p:cNvSpPr txBox="1"/>
          <p:nvPr>
            <p:ph idx="4294967295" type="body"/>
          </p:nvPr>
        </p:nvSpPr>
        <p:spPr>
          <a:xfrm>
            <a:off x="1123951" y="1185863"/>
            <a:ext cx="889000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 cap="none">
                <a:latin typeface="Helvetica Neue"/>
                <a:ea typeface="Helvetica Neue"/>
                <a:cs typeface="Helvetica Neue"/>
                <a:sym typeface="Helvetica Neue"/>
              </a:rPr>
              <a:t>Paradigm for cooperating processes, </a:t>
            </a:r>
            <a:r>
              <a:rPr i="1" lang="en-US" sz="3200" cap="none">
                <a:latin typeface="Helvetica Neue"/>
                <a:ea typeface="Helvetica Neue"/>
                <a:cs typeface="Helvetica Neue"/>
                <a:sym typeface="Helvetica Neue"/>
              </a:rPr>
              <a:t>producer</a:t>
            </a:r>
            <a:r>
              <a:rPr lang="en-US" sz="3200" cap="none">
                <a:latin typeface="Helvetica Neue"/>
                <a:ea typeface="Helvetica Neue"/>
                <a:cs typeface="Helvetica Neue"/>
                <a:sym typeface="Helvetica Neue"/>
              </a:rPr>
              <a:t> process produces information that is consumed by a </a:t>
            </a:r>
            <a:r>
              <a:rPr i="1" lang="en-US" sz="3200" cap="none">
                <a:latin typeface="Helvetica Neue"/>
                <a:ea typeface="Helvetica Neue"/>
                <a:cs typeface="Helvetica Neue"/>
                <a:sym typeface="Helvetica Neue"/>
              </a:rPr>
              <a:t>consumer</a:t>
            </a:r>
            <a:r>
              <a:rPr lang="en-US" sz="3200" cap="none">
                <a:latin typeface="Helvetica Neue"/>
                <a:ea typeface="Helvetica Neue"/>
                <a:cs typeface="Helvetica Neue"/>
                <a:sym typeface="Helvetica Neue"/>
              </a:rPr>
              <a:t> process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Unbounded-buffer </a:t>
            </a:r>
            <a:r>
              <a:rPr lang="en-US" sz="2800" cap="none">
                <a:latin typeface="Helvetica Neue"/>
                <a:ea typeface="Helvetica Neue"/>
                <a:cs typeface="Helvetica Neue"/>
                <a:sym typeface="Helvetica Neue"/>
              </a:rPr>
              <a:t>places no practical limit on the size of the buffer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Bounded-buffer </a:t>
            </a:r>
            <a:r>
              <a:rPr lang="en-US" sz="2800" cap="none">
                <a:latin typeface="Helvetica Neue"/>
                <a:ea typeface="Helvetica Neue"/>
                <a:cs typeface="Helvetica Neue"/>
                <a:sym typeface="Helvetica Neue"/>
              </a:rPr>
              <a:t>assumes that there is a fixed buffer size</a:t>
            </a:r>
            <a:endParaRPr/>
          </a:p>
        </p:txBody>
      </p:sp>
      <p:sp>
        <p:nvSpPr>
          <p:cNvPr id="439" name="Google Shape;439;p3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440" name="Google Shape;440;p3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2"/>
          <p:cNvSpPr txBox="1"/>
          <p:nvPr>
            <p:ph type="title"/>
          </p:nvPr>
        </p:nvSpPr>
        <p:spPr>
          <a:xfrm>
            <a:off x="1394885" y="300038"/>
            <a:ext cx="1076536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BOUNDED-BUFFER – SHARED-MEMORY SOLUTION</a:t>
            </a:r>
            <a:endParaRPr/>
          </a:p>
        </p:txBody>
      </p:sp>
      <p:sp>
        <p:nvSpPr>
          <p:cNvPr id="446" name="Google Shape;446;p32"/>
          <p:cNvSpPr txBox="1"/>
          <p:nvPr>
            <p:ph idx="4294967295" type="body"/>
          </p:nvPr>
        </p:nvSpPr>
        <p:spPr>
          <a:xfrm>
            <a:off x="1593851" y="1203325"/>
            <a:ext cx="9508067" cy="4700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cap="none">
                <a:latin typeface="Helvetica Neue"/>
                <a:ea typeface="Helvetica Neue"/>
                <a:cs typeface="Helvetica Neue"/>
                <a:sym typeface="Helvetica Neue"/>
              </a:rPr>
              <a:t>Shared data</a:t>
            </a:r>
            <a:endParaRPr/>
          </a:p>
          <a:p>
            <a:pPr indent="-228600" lvl="3" marL="15986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 cap="none">
                <a:latin typeface="Courier New"/>
                <a:ea typeface="Courier New"/>
                <a:cs typeface="Courier New"/>
                <a:sym typeface="Courier New"/>
              </a:rPr>
              <a:t>#Define BUFFER_SIZE 10</a:t>
            </a:r>
            <a:endParaRPr/>
          </a:p>
          <a:p>
            <a:pPr indent="-228600" lvl="3" marL="15986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 cap="none">
                <a:latin typeface="Courier New"/>
                <a:ea typeface="Courier New"/>
                <a:cs typeface="Courier New"/>
                <a:sym typeface="Courier New"/>
              </a:rPr>
              <a:t>Typedef struct {</a:t>
            </a:r>
            <a:endParaRPr/>
          </a:p>
          <a:p>
            <a:pPr indent="-228600" lvl="3" marL="15986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 cap="none">
                <a:latin typeface="Courier New"/>
                <a:ea typeface="Courier New"/>
                <a:cs typeface="Courier New"/>
                <a:sym typeface="Courier New"/>
              </a:rPr>
              <a:t>	. . .</a:t>
            </a:r>
            <a:endParaRPr/>
          </a:p>
          <a:p>
            <a:pPr indent="-228600" lvl="3" marL="15986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 cap="none">
                <a:latin typeface="Courier New"/>
                <a:ea typeface="Courier New"/>
                <a:cs typeface="Courier New"/>
                <a:sym typeface="Courier New"/>
              </a:rPr>
              <a:t>} item;</a:t>
            </a:r>
            <a:endParaRPr/>
          </a:p>
          <a:p>
            <a:pPr indent="-228600" lvl="3" marL="15986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wentieth Century"/>
              <a:buNone/>
            </a:pPr>
            <a:r>
              <a:t/>
            </a:r>
            <a:endParaRPr sz="1800" cap="none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3" marL="15986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 cap="none">
                <a:latin typeface="Courier New"/>
                <a:ea typeface="Courier New"/>
                <a:cs typeface="Courier New"/>
                <a:sym typeface="Courier New"/>
              </a:rPr>
              <a:t>Item buffer[buffer_size];</a:t>
            </a:r>
            <a:endParaRPr/>
          </a:p>
          <a:p>
            <a:pPr indent="-228600" lvl="3" marL="15986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 cap="none">
                <a:latin typeface="Courier New"/>
                <a:ea typeface="Courier New"/>
                <a:cs typeface="Courier New"/>
                <a:sym typeface="Courier New"/>
              </a:rPr>
              <a:t>Int in = 0;</a:t>
            </a:r>
            <a:endParaRPr/>
          </a:p>
          <a:p>
            <a:pPr indent="-228600" lvl="3" marL="15986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 cap="none">
                <a:latin typeface="Courier New"/>
                <a:ea typeface="Courier New"/>
                <a:cs typeface="Courier New"/>
                <a:sym typeface="Courier New"/>
              </a:rPr>
              <a:t>Int out = 0;</a:t>
            </a:r>
            <a:endParaRPr/>
          </a:p>
          <a:p>
            <a:pPr indent="-228600" lvl="3" marL="15986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wentieth Century"/>
              <a:buNone/>
            </a:pPr>
            <a:r>
              <a:t/>
            </a:r>
            <a:endParaRPr sz="1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cap="none">
                <a:latin typeface="Helvetica Neue"/>
                <a:ea typeface="Helvetica Neue"/>
                <a:cs typeface="Helvetica Neue"/>
                <a:sym typeface="Helvetica Neue"/>
              </a:rPr>
              <a:t>Solution is correct, but can only use buffer_size-1 elements</a:t>
            </a:r>
            <a:endParaRPr/>
          </a:p>
          <a:p>
            <a:pPr indent="-228600" lvl="3" marL="15986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Twentieth Century"/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p3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448" name="Google Shape;448;p3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/>
          <p:nvPr>
            <p:ph type="title"/>
          </p:nvPr>
        </p:nvSpPr>
        <p:spPr>
          <a:xfrm>
            <a:off x="1490133" y="203201"/>
            <a:ext cx="10092267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BOUNDED-BUFFER – PRODUCER</a:t>
            </a:r>
            <a:endParaRPr/>
          </a:p>
        </p:txBody>
      </p:sp>
      <p:sp>
        <p:nvSpPr>
          <p:cNvPr id="454" name="Google Shape;454;p33"/>
          <p:cNvSpPr txBox="1"/>
          <p:nvPr>
            <p:ph idx="4294967295" type="body"/>
          </p:nvPr>
        </p:nvSpPr>
        <p:spPr>
          <a:xfrm>
            <a:off x="2137833" y="1014413"/>
            <a:ext cx="9254067" cy="4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Item next_produced;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While (true) {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/* produce an item in next produced */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while (((in + 1) % BUFFER_SIZE) == out)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	; /* do nothing */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buffer[in] = next_produced;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in = (in + 1) % BUFFER_SIZE;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}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sz="1400"/>
              <a:t>	</a:t>
            </a:r>
            <a:endParaRPr/>
          </a:p>
          <a:p>
            <a:pPr indent="-228600" lvl="4" marL="7168674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Twentieth Century"/>
              <a:buNone/>
            </a:pPr>
            <a:r>
              <a:t/>
            </a:r>
            <a:endParaRPr sz="1100"/>
          </a:p>
        </p:txBody>
      </p:sp>
      <p:sp>
        <p:nvSpPr>
          <p:cNvPr id="455" name="Google Shape;455;p33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456" name="Google Shape;456;p3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 txBox="1"/>
          <p:nvPr>
            <p:ph type="title"/>
          </p:nvPr>
        </p:nvSpPr>
        <p:spPr>
          <a:xfrm>
            <a:off x="609600" y="203201"/>
            <a:ext cx="109728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BOUNDED BUFFER – CONSUMER</a:t>
            </a:r>
            <a:endParaRPr/>
          </a:p>
        </p:txBody>
      </p:sp>
      <p:sp>
        <p:nvSpPr>
          <p:cNvPr id="462" name="Google Shape;462;p34"/>
          <p:cNvSpPr txBox="1"/>
          <p:nvPr>
            <p:ph idx="4294967295" type="body"/>
          </p:nvPr>
        </p:nvSpPr>
        <p:spPr>
          <a:xfrm>
            <a:off x="2199217" y="1219201"/>
            <a:ext cx="9192683" cy="441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Item next_consumed;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While (true) {</a:t>
            </a:r>
            <a:b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while (in == out)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	; /* do nothing */</a:t>
            </a:r>
            <a:b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next_consumed = buffer[out];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out = (out + 1) % BUFFER_SIZE;</a:t>
            </a:r>
            <a:b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</a:br>
            <a:endParaRPr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/* consume the item in next consumed */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} </a:t>
            </a:r>
            <a:endParaRPr/>
          </a:p>
        </p:txBody>
      </p:sp>
      <p:sp>
        <p:nvSpPr>
          <p:cNvPr id="463" name="Google Shape;463;p3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464" name="Google Shape;464;p3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 txBox="1"/>
          <p:nvPr>
            <p:ph idx="1" type="body"/>
          </p:nvPr>
        </p:nvSpPr>
        <p:spPr>
          <a:xfrm>
            <a:off x="1859756" y="1233487"/>
            <a:ext cx="8524875" cy="453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POSIX SHARED MEMORY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Process first creates shared memory segment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b="1" lang="en-US" sz="160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SEGMENT ID = SHMGET(IPC PRIVATE, SIZE, S IRUSR | S IWUSR);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Process wanting access to that shared memory must attach to it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b="1" lang="en-US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SHARED MEMORY = (CHAR *) SHMAT(ID, NULL, 0);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Now the process could write to the shared memory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b="1" lang="en-US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SPRINTF(SHARED MEMORY, "WRITING TO SHARED MEMORY");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When done a process can detach the shared memory from its address space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b="1" lang="en-US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SHMDT(SHARED MEMORY);</a:t>
            </a:r>
            <a:endParaRPr/>
          </a:p>
        </p:txBody>
      </p:sp>
      <p:sp>
        <p:nvSpPr>
          <p:cNvPr id="470" name="Google Shape;470;p35"/>
          <p:cNvSpPr txBox="1"/>
          <p:nvPr>
            <p:ph type="title"/>
          </p:nvPr>
        </p:nvSpPr>
        <p:spPr>
          <a:xfrm>
            <a:off x="2006204" y="277416"/>
            <a:ext cx="8832056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EXAMPLES OF IPC SYSTEMS - POSIX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"/>
          <p:cNvSpPr txBox="1"/>
          <p:nvPr>
            <p:ph type="title"/>
          </p:nvPr>
        </p:nvSpPr>
        <p:spPr>
          <a:xfrm>
            <a:off x="1905000" y="381000"/>
            <a:ext cx="8677275" cy="86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INTER PROCESS COMMUNICATION – MESSAGE PASSING</a:t>
            </a:r>
            <a:endParaRPr/>
          </a:p>
        </p:txBody>
      </p:sp>
      <p:sp>
        <p:nvSpPr>
          <p:cNvPr id="476" name="Google Shape;476;p36"/>
          <p:cNvSpPr txBox="1"/>
          <p:nvPr>
            <p:ph idx="1" type="body"/>
          </p:nvPr>
        </p:nvSpPr>
        <p:spPr>
          <a:xfrm>
            <a:off x="2628900" y="1600200"/>
            <a:ext cx="69342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Mechanism for processes to communicate and to synchronize their actions</a:t>
            </a:r>
            <a:endParaRPr/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Message system – processes communicate with each other without resorting to shared variables</a:t>
            </a:r>
            <a:endParaRPr/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IPC facility provides two operations: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 cap="none">
                <a:solidFill>
                  <a:srgbClr val="107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Send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en-US" cap="none">
                <a:latin typeface="Helvetica Neue"/>
                <a:ea typeface="Helvetica Neue"/>
                <a:cs typeface="Helvetica Neue"/>
                <a:sym typeface="Helvetica Neue"/>
              </a:rPr>
              <a:t>message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 cap="none">
                <a:solidFill>
                  <a:srgbClr val="107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Receive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en-US" cap="none">
                <a:latin typeface="Helvetica Neue"/>
                <a:ea typeface="Helvetica Neue"/>
                <a:cs typeface="Helvetica Neue"/>
                <a:sym typeface="Helvetica Neue"/>
              </a:rPr>
              <a:t>message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Arial"/>
              <a:buNone/>
            </a:pPr>
            <a:r>
              <a:t/>
            </a:r>
            <a:endParaRPr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i="1" lang="en-US" cap="none">
                <a:latin typeface="Helvetica Neue"/>
                <a:ea typeface="Helvetica Neue"/>
                <a:cs typeface="Helvetica Neue"/>
                <a:sym typeface="Helvetica Neue"/>
              </a:rPr>
              <a:t> message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size is either fixed or variable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7" name="Google Shape;477;p36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478" name="Google Shape;478;p36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"/>
          <p:cNvSpPr txBox="1"/>
          <p:nvPr>
            <p:ph type="title"/>
          </p:nvPr>
        </p:nvSpPr>
        <p:spPr>
          <a:xfrm>
            <a:off x="2520950" y="107951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MESSAGE PASSING (CONT.)</a:t>
            </a:r>
            <a:endParaRPr/>
          </a:p>
        </p:txBody>
      </p:sp>
      <p:sp>
        <p:nvSpPr>
          <p:cNvPr id="484" name="Google Shape;484;p37"/>
          <p:cNvSpPr txBox="1"/>
          <p:nvPr>
            <p:ph idx="1" type="body"/>
          </p:nvPr>
        </p:nvSpPr>
        <p:spPr>
          <a:xfrm>
            <a:off x="2425701" y="1016001"/>
            <a:ext cx="7694613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181609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If processes </a:t>
            </a:r>
            <a:r>
              <a:rPr i="1"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i="1"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 wish to communicate, they need to: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Establish a </a:t>
            </a:r>
            <a:r>
              <a:rPr b="1"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communication</a:t>
            </a:r>
            <a:r>
              <a:rPr b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link</a:t>
            </a:r>
            <a:r>
              <a:rPr b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between them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Exchange messages via send/receive.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0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Implementation issues: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How are links established?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Can a link be associated with more than two processes?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How many links can there be between every pair of communicating processes?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What is the capacity of a link?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Is the size of a message that the link can accommodate fixed or variable?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Is a link unidirectional or bi-directional?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5" name="Google Shape;485;p3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486" name="Google Shape;486;p3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 txBox="1"/>
          <p:nvPr>
            <p:ph type="title"/>
          </p:nvPr>
        </p:nvSpPr>
        <p:spPr>
          <a:xfrm>
            <a:off x="2457450" y="123826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MESSAGE PASSING (CONT.)</a:t>
            </a:r>
            <a:endParaRPr/>
          </a:p>
        </p:txBody>
      </p:sp>
      <p:sp>
        <p:nvSpPr>
          <p:cNvPr id="492" name="Google Shape;492;p38"/>
          <p:cNvSpPr txBox="1"/>
          <p:nvPr>
            <p:ph idx="1" type="body"/>
          </p:nvPr>
        </p:nvSpPr>
        <p:spPr>
          <a:xfrm>
            <a:off x="2425701" y="785814"/>
            <a:ext cx="7694613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Arial"/>
              <a:buNone/>
            </a:pPr>
            <a:r>
              <a:t/>
            </a:r>
            <a:endParaRPr sz="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Implementation of communication link: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Physical: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Shared memory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Hardware bus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Logical: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Direct or indirect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Synchronous or asynchronous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Automatic or explicit buffering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3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494" name="Google Shape;494;p3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 txBox="1"/>
          <p:nvPr>
            <p:ph type="title"/>
          </p:nvPr>
        </p:nvSpPr>
        <p:spPr>
          <a:xfrm>
            <a:off x="1981200" y="177801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DIRECT COMMUNICATION</a:t>
            </a:r>
            <a:endParaRPr/>
          </a:p>
        </p:txBody>
      </p:sp>
      <p:sp>
        <p:nvSpPr>
          <p:cNvPr id="500" name="Google Shape;500;p39"/>
          <p:cNvSpPr txBox="1"/>
          <p:nvPr>
            <p:ph idx="1" type="body"/>
          </p:nvPr>
        </p:nvSpPr>
        <p:spPr>
          <a:xfrm>
            <a:off x="2409826" y="1138239"/>
            <a:ext cx="7635875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Processes must name each other explicitly: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Send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i="1" lang="en-US" cap="none">
                <a:latin typeface="Helvetica Neue"/>
                <a:ea typeface="Helvetica Neue"/>
                <a:cs typeface="Helvetica Neue"/>
                <a:sym typeface="Helvetica Neue"/>
              </a:rPr>
              <a:t>P, message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 – send a message to process P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Receive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en-US" cap="none">
                <a:latin typeface="Helvetica Neue"/>
                <a:ea typeface="Helvetica Neue"/>
                <a:cs typeface="Helvetica Neue"/>
                <a:sym typeface="Helvetica Neue"/>
              </a:rPr>
              <a:t>q, message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 – receive a message from process Q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Properties of communication link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Links are established automatically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A link is associated with exactly one pair of communicating processes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Between each pair there exists exactly one link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The link may be unidirectional, but is usually bi-directional</a:t>
            </a:r>
            <a:endParaRPr/>
          </a:p>
        </p:txBody>
      </p:sp>
      <p:sp>
        <p:nvSpPr>
          <p:cNvPr id="501" name="Google Shape;501;p3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02" name="Google Shape;502;p3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8" name="Google Shape;2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770" y="834438"/>
            <a:ext cx="3302236" cy="522092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209" name="Google Shape;2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"/>
          <p:cNvSpPr txBox="1"/>
          <p:nvPr>
            <p:ph idx="1" type="body"/>
          </p:nvPr>
        </p:nvSpPr>
        <p:spPr>
          <a:xfrm>
            <a:off x="4953000" y="867094"/>
            <a:ext cx="6604680" cy="5305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9525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None/>
            </a:pPr>
            <a:r>
              <a:t/>
            </a:r>
            <a:endParaRPr sz="21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/>
              <a:t>A process includes: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Noto Sans Symbols"/>
              <a:buChar char="❖"/>
            </a:pPr>
            <a:r>
              <a:rPr lang="en-US" sz="2100" cap="none"/>
              <a:t>The program code, also called </a:t>
            </a:r>
            <a:r>
              <a:rPr b="1" lang="en-US" sz="2100" cap="none">
                <a:solidFill>
                  <a:srgbClr val="00B0F0"/>
                </a:solidFill>
              </a:rPr>
              <a:t>text section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Noto Sans Symbols"/>
              <a:buChar char="❖"/>
            </a:pPr>
            <a:r>
              <a:rPr lang="en-US" sz="2100" cap="none"/>
              <a:t>Current activity including </a:t>
            </a:r>
            <a:r>
              <a:rPr b="1" lang="en-US" sz="2100" cap="none">
                <a:solidFill>
                  <a:srgbClr val="00B0F0"/>
                </a:solidFill>
              </a:rPr>
              <a:t>program counter</a:t>
            </a:r>
            <a:r>
              <a:rPr lang="en-US" sz="2100" cap="none"/>
              <a:t>, processor registers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Noto Sans Symbols"/>
              <a:buChar char="❖"/>
            </a:pPr>
            <a:r>
              <a:rPr b="1" lang="en-US" sz="2100" cap="none">
                <a:solidFill>
                  <a:srgbClr val="00B0F0"/>
                </a:solidFill>
              </a:rPr>
              <a:t>Stack</a:t>
            </a:r>
            <a:r>
              <a:rPr b="1" lang="en-US" sz="2100" cap="none"/>
              <a:t> </a:t>
            </a:r>
            <a:r>
              <a:rPr lang="en-US" sz="2100" cap="none"/>
              <a:t>containing temporary data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Noto Sans Symbols"/>
              <a:buChar char="❖"/>
            </a:pPr>
            <a:r>
              <a:rPr lang="en-US" sz="2100" cap="none"/>
              <a:t>Function parameters, return addresses, local variables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Noto Sans Symbols"/>
              <a:buChar char="❖"/>
            </a:pPr>
            <a:r>
              <a:rPr b="1" lang="en-US" sz="2100" cap="none">
                <a:solidFill>
                  <a:srgbClr val="00B0F0"/>
                </a:solidFill>
              </a:rPr>
              <a:t>Data section </a:t>
            </a:r>
            <a:r>
              <a:rPr lang="en-US" sz="2100" cap="none"/>
              <a:t>containing global variables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Noto Sans Symbols"/>
              <a:buChar char="❖"/>
            </a:pPr>
            <a:r>
              <a:rPr b="1" lang="en-US" sz="2100" cap="none">
                <a:solidFill>
                  <a:srgbClr val="00B0F0"/>
                </a:solidFill>
              </a:rPr>
              <a:t>Heap</a:t>
            </a:r>
            <a:r>
              <a:rPr b="1" lang="en-US" sz="2100" cap="none"/>
              <a:t> </a:t>
            </a:r>
            <a:r>
              <a:rPr lang="en-US" sz="2100" cap="none"/>
              <a:t>containing memory dynamically allocated during run time.</a:t>
            </a:r>
            <a:endParaRPr sz="20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1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1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211" name="Google Shape;211;p4"/>
          <p:cNvSpPr txBox="1"/>
          <p:nvPr>
            <p:ph type="title"/>
          </p:nvPr>
        </p:nvSpPr>
        <p:spPr>
          <a:xfrm>
            <a:off x="3276600" y="266412"/>
            <a:ext cx="6604680" cy="600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PROCESS IN MEMORY</a:t>
            </a:r>
            <a:endParaRPr/>
          </a:p>
        </p:txBody>
      </p:sp>
      <p:sp>
        <p:nvSpPr>
          <p:cNvPr id="212" name="Google Shape;212;p4"/>
          <p:cNvSpPr txBox="1"/>
          <p:nvPr>
            <p:ph idx="11" type="ftr"/>
          </p:nvPr>
        </p:nvSpPr>
        <p:spPr>
          <a:xfrm>
            <a:off x="913774" y="6096000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213" name="Google Shape;213;p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>
            <p:ph type="title"/>
          </p:nvPr>
        </p:nvSpPr>
        <p:spPr>
          <a:xfrm>
            <a:off x="1981200" y="152401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INDIRECT COMMUNICATION</a:t>
            </a:r>
            <a:endParaRPr/>
          </a:p>
        </p:txBody>
      </p:sp>
      <p:sp>
        <p:nvSpPr>
          <p:cNvPr id="508" name="Google Shape;508;p40"/>
          <p:cNvSpPr txBox="1"/>
          <p:nvPr>
            <p:ph idx="1" type="body"/>
          </p:nvPr>
        </p:nvSpPr>
        <p:spPr>
          <a:xfrm>
            <a:off x="2378075" y="1166813"/>
            <a:ext cx="7391400" cy="4159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Messages are directed and received from mailboxes (also referred to as ports)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Each mailbox has a unique id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Processes can communicate only if they share a mailbox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Properties of communication link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Link established only if processes share a common mailbox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A link may be associated with many processes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Each pair of processes may share several communication links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Link may be unidirectional or bi-directional</a:t>
            </a:r>
            <a:endParaRPr/>
          </a:p>
        </p:txBody>
      </p:sp>
      <p:sp>
        <p:nvSpPr>
          <p:cNvPr id="509" name="Google Shape;509;p40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10" name="Google Shape;510;p40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/>
          <p:nvPr>
            <p:ph type="title"/>
          </p:nvPr>
        </p:nvSpPr>
        <p:spPr>
          <a:xfrm>
            <a:off x="2406650" y="18256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INDIRECT COMMUNICATION</a:t>
            </a:r>
            <a:endParaRPr/>
          </a:p>
        </p:txBody>
      </p:sp>
      <p:sp>
        <p:nvSpPr>
          <p:cNvPr id="516" name="Google Shape;516;p41"/>
          <p:cNvSpPr txBox="1"/>
          <p:nvPr>
            <p:ph idx="1" type="body"/>
          </p:nvPr>
        </p:nvSpPr>
        <p:spPr>
          <a:xfrm>
            <a:off x="2362201" y="1135063"/>
            <a:ext cx="7580313" cy="382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Operations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Create a new mailbox (port)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Send and receive messages through mailbox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Destroy a mailbox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Primitives are defined as: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b="1" lang="en-US" cap="none">
                <a:solidFill>
                  <a:srgbClr val="107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Send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en-US" cap="none">
                <a:latin typeface="Helvetica Neue"/>
                <a:ea typeface="Helvetica Neue"/>
                <a:cs typeface="Helvetica Neue"/>
                <a:sym typeface="Helvetica Neue"/>
              </a:rPr>
              <a:t>a, message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 – send a message to mailbox A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b="1" lang="en-US" cap="none">
                <a:solidFill>
                  <a:srgbClr val="107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Receive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en-US" cap="none">
                <a:latin typeface="Helvetica Neue"/>
                <a:ea typeface="Helvetica Neue"/>
                <a:cs typeface="Helvetica Neue"/>
                <a:sym typeface="Helvetica Neue"/>
              </a:rPr>
              <a:t>a, message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 – receive a message from mailbox A</a:t>
            </a:r>
            <a:endParaRPr/>
          </a:p>
        </p:txBody>
      </p:sp>
      <p:sp>
        <p:nvSpPr>
          <p:cNvPr id="517" name="Google Shape;517;p4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18" name="Google Shape;518;p4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2"/>
          <p:cNvSpPr txBox="1"/>
          <p:nvPr>
            <p:ph type="title"/>
          </p:nvPr>
        </p:nvSpPr>
        <p:spPr>
          <a:xfrm>
            <a:off x="2400300" y="182563"/>
            <a:ext cx="7810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INDIRECT COMMUNICATION</a:t>
            </a:r>
            <a:endParaRPr/>
          </a:p>
        </p:txBody>
      </p:sp>
      <p:sp>
        <p:nvSpPr>
          <p:cNvPr id="524" name="Google Shape;524;p42"/>
          <p:cNvSpPr txBox="1"/>
          <p:nvPr>
            <p:ph idx="1" type="body"/>
          </p:nvPr>
        </p:nvSpPr>
        <p:spPr>
          <a:xfrm>
            <a:off x="2406650" y="1127126"/>
            <a:ext cx="7651750" cy="4892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Mailbox sharing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aseline="-25000"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, P</a:t>
            </a:r>
            <a:r>
              <a:rPr baseline="-25000"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 and</a:t>
            </a:r>
            <a:r>
              <a:rPr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 P</a:t>
            </a:r>
            <a:r>
              <a:rPr baseline="-25000"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 share mailbox A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aseline="-25000"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, sends; </a:t>
            </a:r>
            <a:r>
              <a:rPr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aseline="-25000"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 P</a:t>
            </a:r>
            <a:r>
              <a:rPr baseline="-25000" i="1"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 receive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Who gets the message?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Solutions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Allow a link to be associated with at most two processes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Allow only one process at a time to execute a receive operation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Allow the system to select arbitrarily the receiver.  Sender is notified who the receiver was.</a:t>
            </a:r>
            <a:endParaRPr/>
          </a:p>
        </p:txBody>
      </p:sp>
      <p:sp>
        <p:nvSpPr>
          <p:cNvPr id="525" name="Google Shape;525;p4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26" name="Google Shape;526;p4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>
            <p:ph type="title"/>
          </p:nvPr>
        </p:nvSpPr>
        <p:spPr>
          <a:xfrm>
            <a:off x="1981200" y="168276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SYNCHRONIZATION</a:t>
            </a:r>
            <a:endParaRPr/>
          </a:p>
        </p:txBody>
      </p:sp>
      <p:sp>
        <p:nvSpPr>
          <p:cNvPr id="532" name="Google Shape;532;p43"/>
          <p:cNvSpPr txBox="1"/>
          <p:nvPr>
            <p:ph idx="1" type="body"/>
          </p:nvPr>
        </p:nvSpPr>
        <p:spPr>
          <a:xfrm>
            <a:off x="2455864" y="1050925"/>
            <a:ext cx="7267575" cy="498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79413" lvl="0" marL="37941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Message passing may be either blocking or non-blocking</a:t>
            </a:r>
            <a:endParaRPr/>
          </a:p>
          <a:p>
            <a:pPr indent="-379413" lvl="0" marL="379413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Blocking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is considered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synchronous</a:t>
            </a:r>
            <a:endParaRPr/>
          </a:p>
          <a:p>
            <a:pPr indent="-341313" lvl="1" marL="7985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Blocking send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--</a:t>
            </a: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the sender is blocked until the message is received</a:t>
            </a:r>
            <a:endParaRPr/>
          </a:p>
          <a:p>
            <a:pPr indent="-341313" lvl="1" marL="7985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Blocking receive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--</a:t>
            </a: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the receiver is  blocked until a message is available</a:t>
            </a:r>
            <a:endParaRPr/>
          </a:p>
          <a:p>
            <a:pPr indent="-379413" lvl="0" marL="379413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Non-blocking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is considered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</a:t>
            </a:r>
            <a:endParaRPr/>
          </a:p>
          <a:p>
            <a:pPr indent="-341313" lvl="1" marL="7985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Non-blocking send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-- the sender sends the message and continue</a:t>
            </a:r>
            <a:endParaRPr/>
          </a:p>
          <a:p>
            <a:pPr indent="-341313" lvl="1" marL="7985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Non-blocking receive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-- the receiver receives:</a:t>
            </a:r>
            <a:endParaRPr/>
          </a:p>
          <a:p>
            <a:pPr indent="-341313" lvl="2" marL="11414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A valid message,  or </a:t>
            </a:r>
            <a:endParaRPr/>
          </a:p>
          <a:p>
            <a:pPr indent="-341313" lvl="2" marL="11414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null message</a:t>
            </a:r>
            <a:endParaRPr/>
          </a:p>
          <a:p>
            <a:pPr indent="-342900" lvl="0" marL="513239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Different combinations possible</a:t>
            </a:r>
            <a:endParaRPr/>
          </a:p>
          <a:p>
            <a:pPr indent="-228600" lvl="1" marL="798989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If both send and receive are blocking, we have a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rendezvous</a:t>
            </a:r>
            <a:endParaRPr/>
          </a:p>
          <a:p>
            <a:pPr indent="-223838" lvl="0" marL="398463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47332" lvl="2" marL="11414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3" name="Google Shape;533;p43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34" name="Google Shape;534;p4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/>
          <p:nvPr>
            <p:ph type="title"/>
          </p:nvPr>
        </p:nvSpPr>
        <p:spPr>
          <a:xfrm>
            <a:off x="1981200" y="203201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SYNCHRONIZATION (CONT.)</a:t>
            </a:r>
            <a:endParaRPr/>
          </a:p>
        </p:txBody>
      </p:sp>
      <p:sp>
        <p:nvSpPr>
          <p:cNvPr id="540" name="Google Shape;540;p44"/>
          <p:cNvSpPr txBox="1"/>
          <p:nvPr>
            <p:ph idx="1" type="body"/>
          </p:nvPr>
        </p:nvSpPr>
        <p:spPr>
          <a:xfrm>
            <a:off x="2133600" y="1219200"/>
            <a:ext cx="8729664" cy="2649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900"/>
              <a:t>PRODUCER-CONSUMER BECOMES TRIVIAL</a:t>
            </a:r>
            <a:br>
              <a:rPr lang="en-US" sz="4900"/>
            </a:br>
            <a:endParaRPr sz="49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4900">
                <a:latin typeface="Courier New"/>
                <a:ea typeface="Courier New"/>
                <a:cs typeface="Courier New"/>
                <a:sym typeface="Courier New"/>
              </a:rPr>
              <a:t>MESSAGE NEXT_PRODUCED;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4900">
                <a:latin typeface="Courier New"/>
                <a:ea typeface="Courier New"/>
                <a:cs typeface="Courier New"/>
                <a:sym typeface="Courier New"/>
              </a:rPr>
              <a:t>       WHILE (TRUE) {</a:t>
            </a:r>
            <a:br>
              <a:rPr lang="en-US" sz="4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4900">
                <a:latin typeface="Courier New"/>
                <a:ea typeface="Courier New"/>
                <a:cs typeface="Courier New"/>
                <a:sym typeface="Courier New"/>
              </a:rPr>
              <a:t>           /* PRODUCE AN ITEM IN NEXT PRODUCED */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4900">
                <a:latin typeface="Courier New"/>
                <a:ea typeface="Courier New"/>
                <a:cs typeface="Courier New"/>
                <a:sym typeface="Courier New"/>
              </a:rPr>
              <a:t>       SEND(NEXT_PRODUCED);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4900"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endParaRPr/>
          </a:p>
        </p:txBody>
      </p:sp>
      <p:sp>
        <p:nvSpPr>
          <p:cNvPr id="541" name="Google Shape;541;p44"/>
          <p:cNvSpPr txBox="1"/>
          <p:nvPr/>
        </p:nvSpPr>
        <p:spPr>
          <a:xfrm>
            <a:off x="3082925" y="3598864"/>
            <a:ext cx="6370638" cy="1635125"/>
          </a:xfrm>
          <a:prstGeom prst="rect">
            <a:avLst/>
          </a:prstGeom>
          <a:noFill/>
          <a:ln>
            <a:noFill/>
          </a:ln>
        </p:spPr>
        <p:txBody>
          <a:bodyPr anchorCtr="0" anchor="t" bIns="32000" lIns="64000" spcFirstLastPara="1" rIns="64000" wrap="square" tIns="3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essage next_consumed;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(true)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receive(next_consumed);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/* consume the item in next consumed */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542" name="Google Shape;542;p4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43" name="Google Shape;543;p4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 txBox="1"/>
          <p:nvPr>
            <p:ph type="title"/>
          </p:nvPr>
        </p:nvSpPr>
        <p:spPr>
          <a:xfrm>
            <a:off x="1981200" y="136526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BUFFERING</a:t>
            </a:r>
            <a:endParaRPr/>
          </a:p>
        </p:txBody>
      </p:sp>
      <p:sp>
        <p:nvSpPr>
          <p:cNvPr id="549" name="Google Shape;549;p45"/>
          <p:cNvSpPr txBox="1"/>
          <p:nvPr>
            <p:ph idx="1" type="body"/>
          </p:nvPr>
        </p:nvSpPr>
        <p:spPr>
          <a:xfrm>
            <a:off x="2413001" y="1233489"/>
            <a:ext cx="6197599" cy="3871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Queue of messages attached to the link.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Implemented in one of three ways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cap="non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cap="none">
                <a:solidFill>
                  <a:srgbClr val="107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Zero capacity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– no messages are queued on a link.</a:t>
            </a:r>
            <a:b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Sender must wait for receiver (rendezvous)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cap="non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cap="none">
                <a:solidFill>
                  <a:srgbClr val="107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Bounded capacity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– finite length of </a:t>
            </a:r>
            <a:r>
              <a:rPr i="1" lang="en-US" cap="none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messages</a:t>
            </a:r>
            <a:b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sender must wait if link full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cap="non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cap="none">
                <a:solidFill>
                  <a:srgbClr val="107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Unbounded capacity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– infinite length </a:t>
            </a:r>
            <a:b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sender never waits</a:t>
            </a:r>
            <a:endParaRPr/>
          </a:p>
        </p:txBody>
      </p:sp>
      <p:sp>
        <p:nvSpPr>
          <p:cNvPr id="550" name="Google Shape;550;p45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51" name="Google Shape;551;p45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6"/>
          <p:cNvSpPr txBox="1"/>
          <p:nvPr>
            <p:ph type="title"/>
          </p:nvPr>
        </p:nvSpPr>
        <p:spPr>
          <a:xfrm>
            <a:off x="2662238" y="155576"/>
            <a:ext cx="7548562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EXAMPLES OF IPC SYSTEMS - MACH</a:t>
            </a:r>
            <a:endParaRPr/>
          </a:p>
        </p:txBody>
      </p:sp>
      <p:sp>
        <p:nvSpPr>
          <p:cNvPr id="557" name="Google Shape;557;p46"/>
          <p:cNvSpPr txBox="1"/>
          <p:nvPr>
            <p:ph idx="1" type="body"/>
          </p:nvPr>
        </p:nvSpPr>
        <p:spPr>
          <a:xfrm>
            <a:off x="2378075" y="1076326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Mach communication is message based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Even system calls are messages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Each task gets two mailboxes at creation- kernel and notify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Only three system calls needed for message transfer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b="1" lang="en-US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Msg_send(), msg_receive(), msg_rpc()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Mailboxes needed for communication , created via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b="1" lang="en-US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Port_allocate()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Send and receive are flexible, for example four options if mailbox full: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Wait indefinitely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Wait at most n milliseconds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Return immediately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Temporarily cache a message</a:t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8" name="Google Shape;558;p46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59" name="Google Shape;559;p46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7"/>
          <p:cNvSpPr txBox="1"/>
          <p:nvPr>
            <p:ph type="title"/>
          </p:nvPr>
        </p:nvSpPr>
        <p:spPr>
          <a:xfrm>
            <a:off x="2281238" y="18256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EXAMPLES OF IPC SYSTEMS – WINDOWS</a:t>
            </a:r>
            <a:endParaRPr/>
          </a:p>
        </p:txBody>
      </p:sp>
      <p:sp>
        <p:nvSpPr>
          <p:cNvPr id="565" name="Google Shape;565;p47"/>
          <p:cNvSpPr txBox="1"/>
          <p:nvPr>
            <p:ph idx="1" type="body"/>
          </p:nvPr>
        </p:nvSpPr>
        <p:spPr>
          <a:xfrm>
            <a:off x="1968194" y="1219200"/>
            <a:ext cx="9157005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Message-passing centric via </a:t>
            </a:r>
            <a:r>
              <a:rPr b="1" lang="en-US" sz="2400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local procedure call </a:t>
            </a:r>
            <a:r>
              <a:rPr b="1" lang="en-US" sz="24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-US" sz="2400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LPC</a:t>
            </a:r>
            <a:r>
              <a:rPr b="1" lang="en-US" sz="24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 facility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Only works between processes on the same system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Uses ports (like mailboxes) to establish and maintain communication channels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Communication works as follows: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 cap="none">
                <a:latin typeface="Helvetica Neue"/>
                <a:ea typeface="Helvetica Neue"/>
                <a:cs typeface="Helvetica Neue"/>
                <a:sym typeface="Helvetica Neue"/>
              </a:rPr>
              <a:t>The client opens a handle to the subsystem’s </a:t>
            </a:r>
            <a:r>
              <a:rPr b="1" lang="en-US" sz="1800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 port</a:t>
            </a:r>
            <a:r>
              <a:rPr lang="en-US" sz="1800" cap="none"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 cap="none">
                <a:latin typeface="Helvetica Neue"/>
                <a:ea typeface="Helvetica Neue"/>
                <a:cs typeface="Helvetica Neue"/>
                <a:sym typeface="Helvetica Neue"/>
              </a:rPr>
              <a:t>The client sends a connection request.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 cap="none">
                <a:latin typeface="Helvetica Neue"/>
                <a:ea typeface="Helvetica Neue"/>
                <a:cs typeface="Helvetica Neue"/>
                <a:sym typeface="Helvetica Neue"/>
              </a:rPr>
              <a:t>The server creates two private </a:t>
            </a:r>
            <a:r>
              <a:rPr b="1" lang="en-US" sz="1800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communication ports </a:t>
            </a:r>
            <a:r>
              <a:rPr lang="en-US" sz="1800" cap="none">
                <a:latin typeface="Helvetica Neue"/>
                <a:ea typeface="Helvetica Neue"/>
                <a:cs typeface="Helvetica Neue"/>
                <a:sym typeface="Helvetica Neue"/>
              </a:rPr>
              <a:t>and returns the handle to one of them to the client.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 cap="none">
                <a:latin typeface="Helvetica Neue"/>
                <a:ea typeface="Helvetica Neue"/>
                <a:cs typeface="Helvetica Neue"/>
                <a:sym typeface="Helvetica Neue"/>
              </a:rPr>
              <a:t>The client and server use the corresponding port handle to send messages or callbacks and to listen for replies.</a:t>
            </a:r>
            <a:endParaRPr/>
          </a:p>
        </p:txBody>
      </p:sp>
      <p:sp>
        <p:nvSpPr>
          <p:cNvPr id="566" name="Google Shape;566;p4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67" name="Google Shape;567;p4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8"/>
          <p:cNvSpPr txBox="1"/>
          <p:nvPr>
            <p:ph type="title"/>
          </p:nvPr>
        </p:nvSpPr>
        <p:spPr>
          <a:xfrm>
            <a:off x="1676400" y="76200"/>
            <a:ext cx="9483725" cy="1463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LOCAL PROCEDURE CALLS IN WINDOWS</a:t>
            </a:r>
            <a:endParaRPr/>
          </a:p>
        </p:txBody>
      </p:sp>
      <p:pic>
        <p:nvPicPr>
          <p:cNvPr descr="3" id="573" name="Google Shape;5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3539" y="1830389"/>
            <a:ext cx="6567487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75" name="Google Shape;575;p4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"/>
          <p:cNvSpPr txBox="1"/>
          <p:nvPr>
            <p:ph type="title"/>
          </p:nvPr>
        </p:nvSpPr>
        <p:spPr>
          <a:xfrm>
            <a:off x="1828800" y="381000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COMMUNICATIONS IN CLIENT-SERVER SYSTEMS</a:t>
            </a:r>
            <a:endParaRPr/>
          </a:p>
        </p:txBody>
      </p:sp>
      <p:sp>
        <p:nvSpPr>
          <p:cNvPr id="581" name="Google Shape;581;p49"/>
          <p:cNvSpPr txBox="1"/>
          <p:nvPr>
            <p:ph idx="1" type="body"/>
          </p:nvPr>
        </p:nvSpPr>
        <p:spPr>
          <a:xfrm>
            <a:off x="2413000" y="1233489"/>
            <a:ext cx="67945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Sockets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Remote procedure calls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Pipes</a:t>
            </a:r>
            <a:endParaRPr/>
          </a:p>
        </p:txBody>
      </p:sp>
      <p:sp>
        <p:nvSpPr>
          <p:cNvPr id="582" name="Google Shape;582;p4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83" name="Google Shape;583;p4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 txBox="1"/>
          <p:nvPr>
            <p:ph type="title"/>
          </p:nvPr>
        </p:nvSpPr>
        <p:spPr>
          <a:xfrm>
            <a:off x="2057399" y="152400"/>
            <a:ext cx="80772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MEMORY LAYOUT OF A C PROGRAM</a:t>
            </a:r>
            <a:endParaRPr/>
          </a:p>
        </p:txBody>
      </p:sp>
      <p:pic>
        <p:nvPicPr>
          <p:cNvPr id="219" name="Google Shape;2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016" y="1384300"/>
            <a:ext cx="8607967" cy="408939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 txBox="1"/>
          <p:nvPr>
            <p:ph type="title"/>
          </p:nvPr>
        </p:nvSpPr>
        <p:spPr>
          <a:xfrm>
            <a:off x="1981200" y="152401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SOCKETS</a:t>
            </a:r>
            <a:endParaRPr/>
          </a:p>
        </p:txBody>
      </p:sp>
      <p:sp>
        <p:nvSpPr>
          <p:cNvPr id="589" name="Google Shape;589;p50"/>
          <p:cNvSpPr txBox="1"/>
          <p:nvPr>
            <p:ph idx="1" type="body"/>
          </p:nvPr>
        </p:nvSpPr>
        <p:spPr>
          <a:xfrm>
            <a:off x="2346326" y="1154114"/>
            <a:ext cx="6977063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b="1" lang="en-US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socket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is defined as an endpoint for communication</a:t>
            </a:r>
            <a:endParaRPr/>
          </a:p>
          <a:p>
            <a:pPr indent="-18542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Concatenation of IP address and </a:t>
            </a:r>
            <a:r>
              <a:rPr b="1" lang="en-US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– a number included at start of message packet to differentiate network services on a host</a:t>
            </a:r>
            <a:endParaRPr/>
          </a:p>
          <a:p>
            <a:pPr indent="-18542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The socket </a:t>
            </a: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161.25.19.8:1625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refers to port </a:t>
            </a: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1625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 on host </a:t>
            </a:r>
            <a:r>
              <a:rPr b="1" lang="en-US" cap="none">
                <a:latin typeface="Helvetica Neue"/>
                <a:ea typeface="Helvetica Neue"/>
                <a:cs typeface="Helvetica Neue"/>
                <a:sym typeface="Helvetica Neue"/>
              </a:rPr>
              <a:t>161.25.19.8</a:t>
            </a:r>
            <a:endParaRPr/>
          </a:p>
          <a:p>
            <a:pPr indent="-18542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Communication consists between a pair of sockets</a:t>
            </a:r>
            <a:endParaRPr/>
          </a:p>
          <a:p>
            <a:pPr indent="-18542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All ports below 1024 are </a:t>
            </a:r>
            <a:r>
              <a:rPr b="1" i="1" lang="en-US" cap="none">
                <a:latin typeface="Helvetica Neue"/>
                <a:ea typeface="Helvetica Neue"/>
                <a:cs typeface="Helvetica Neue"/>
                <a:sym typeface="Helvetica Neue"/>
              </a:rPr>
              <a:t>well known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, used for standard services</a:t>
            </a:r>
            <a:endParaRPr/>
          </a:p>
          <a:p>
            <a:pPr indent="-18542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8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Special ip address 127.0.0.1 (</a:t>
            </a:r>
            <a:r>
              <a:rPr b="1" lang="en-US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loopback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 to refer to system on which process is running</a:t>
            </a:r>
            <a:endParaRPr/>
          </a:p>
        </p:txBody>
      </p:sp>
      <p:sp>
        <p:nvSpPr>
          <p:cNvPr id="590" name="Google Shape;590;p50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591" name="Google Shape;591;p50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99" name="Google Shape;599;p51"/>
          <p:cNvSpPr/>
          <p:nvPr/>
        </p:nvSpPr>
        <p:spPr>
          <a:xfrm>
            <a:off x="887439" y="1215213"/>
            <a:ext cx="6005039" cy="4940394"/>
          </a:xfrm>
          <a:prstGeom prst="roundRect">
            <a:avLst>
              <a:gd fmla="val 4448" name="adj"/>
            </a:avLst>
          </a:prstGeom>
          <a:solidFill>
            <a:srgbClr val="FFFFFF"/>
          </a:solidFill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 cap="none">
              <a:solidFill>
                <a:srgbClr val="7F7F7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00" name="Google Shape;60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419" y="1960211"/>
            <a:ext cx="5037079" cy="345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607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1"/>
          <p:cNvSpPr txBox="1"/>
          <p:nvPr>
            <p:ph type="title"/>
          </p:nvPr>
        </p:nvSpPr>
        <p:spPr>
          <a:xfrm>
            <a:off x="7570382" y="957486"/>
            <a:ext cx="3707844" cy="3131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wentieth Century"/>
              <a:buNone/>
            </a:pPr>
            <a:r>
              <a:rPr lang="en-US" sz="3400"/>
              <a:t>SOCKET COMMUNICATION</a:t>
            </a:r>
            <a:endParaRPr/>
          </a:p>
        </p:txBody>
      </p:sp>
      <p:sp>
        <p:nvSpPr>
          <p:cNvPr id="603" name="Google Shape;603;p5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604" name="Google Shape;604;p5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 txBox="1"/>
          <p:nvPr>
            <p:ph type="title"/>
          </p:nvPr>
        </p:nvSpPr>
        <p:spPr>
          <a:xfrm>
            <a:off x="1981200" y="168276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REMOTE PROCEDURE CALLS</a:t>
            </a:r>
            <a:endParaRPr/>
          </a:p>
        </p:txBody>
      </p:sp>
      <p:sp>
        <p:nvSpPr>
          <p:cNvPr id="610" name="Google Shape;610;p52"/>
          <p:cNvSpPr txBox="1"/>
          <p:nvPr>
            <p:ph idx="1" type="body"/>
          </p:nvPr>
        </p:nvSpPr>
        <p:spPr>
          <a:xfrm>
            <a:off x="1981200" y="1066800"/>
            <a:ext cx="8699499" cy="5033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Remote procedure call (RPC) abstracts procedure calls between processes on networked systems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cap="none">
                <a:latin typeface="Helvetica Neue"/>
                <a:ea typeface="Helvetica Neue"/>
                <a:cs typeface="Helvetica Neue"/>
                <a:sym typeface="Helvetica Neue"/>
              </a:rPr>
              <a:t>Again uses ports for service differentiation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 – client-side proxy for the actual procedure on the server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The client-side stub locates the server and </a:t>
            </a:r>
            <a:r>
              <a:rPr b="1" lang="en-US" sz="2400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Marshalls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 the parameters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The server-side stub receives this message, unpacks the marshalled parameters, and performs the procedure on the server</a:t>
            </a:r>
            <a:endParaRPr/>
          </a:p>
        </p:txBody>
      </p:sp>
      <p:sp>
        <p:nvSpPr>
          <p:cNvPr id="611" name="Google Shape;611;p5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612" name="Google Shape;612;p5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20" name="Google Shape;620;p53"/>
          <p:cNvPicPr preferRelativeResize="0"/>
          <p:nvPr/>
        </p:nvPicPr>
        <p:blipFill rotWithShape="1">
          <a:blip r:embed="rId5">
            <a:alphaModFix/>
          </a:blip>
          <a:srcRect b="23" l="55295" r="26986" t="89389"/>
          <a:stretch/>
        </p:blipFill>
        <p:spPr>
          <a:xfrm>
            <a:off x="9595556" y="-1"/>
            <a:ext cx="2596444" cy="87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3"/>
          <p:cNvPicPr preferRelativeResize="0"/>
          <p:nvPr/>
        </p:nvPicPr>
        <p:blipFill rotWithShape="1">
          <a:blip r:embed="rId5">
            <a:alphaModFix/>
          </a:blip>
          <a:srcRect b="13750" l="91927" r="0" t="72411"/>
          <a:stretch/>
        </p:blipFill>
        <p:spPr>
          <a:xfrm>
            <a:off x="150925" y="5564567"/>
            <a:ext cx="1341545" cy="1293433"/>
          </a:xfrm>
          <a:custGeom>
            <a:rect b="b" l="l" r="r" t="t"/>
            <a:pathLst>
              <a:path extrusionOk="0" h="1293433" w="1341545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22" name="Google Shape;622;p53"/>
          <p:cNvPicPr preferRelativeResize="0"/>
          <p:nvPr/>
        </p:nvPicPr>
        <p:blipFill rotWithShape="1">
          <a:blip r:embed="rId4">
            <a:alphaModFix/>
          </a:blip>
          <a:srcRect b="18252" l="73623" r="0" t="43914"/>
          <a:stretch/>
        </p:blipFill>
        <p:spPr>
          <a:xfrm>
            <a:off x="7586661" y="3142319"/>
            <a:ext cx="4605339" cy="3715682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3"/>
          <p:cNvSpPr txBox="1"/>
          <p:nvPr>
            <p:ph type="title"/>
          </p:nvPr>
        </p:nvSpPr>
        <p:spPr>
          <a:xfrm>
            <a:off x="7292886" y="2556738"/>
            <a:ext cx="4605339" cy="17445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None/>
            </a:pPr>
            <a:r>
              <a:rPr lang="en-US" sz="4800">
                <a:latin typeface="Helvetica Neue"/>
                <a:ea typeface="Helvetica Neue"/>
                <a:cs typeface="Helvetica Neue"/>
                <a:sym typeface="Helvetica Neue"/>
              </a:rPr>
              <a:t>EXECUTION OF RPC</a:t>
            </a:r>
            <a:endParaRPr/>
          </a:p>
        </p:txBody>
      </p:sp>
      <p:pic>
        <p:nvPicPr>
          <p:cNvPr descr="3" id="624" name="Google Shape;62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2986" y="609600"/>
            <a:ext cx="4458475" cy="5371658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3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626" name="Google Shape;626;p5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4"/>
          <p:cNvSpPr txBox="1"/>
          <p:nvPr>
            <p:ph type="title"/>
          </p:nvPr>
        </p:nvSpPr>
        <p:spPr>
          <a:xfrm>
            <a:off x="1981200" y="18256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PIPES</a:t>
            </a:r>
            <a:endParaRPr/>
          </a:p>
        </p:txBody>
      </p:sp>
      <p:sp>
        <p:nvSpPr>
          <p:cNvPr id="632" name="Google Shape;632;p54"/>
          <p:cNvSpPr txBox="1"/>
          <p:nvPr>
            <p:ph idx="1" type="body"/>
          </p:nvPr>
        </p:nvSpPr>
        <p:spPr>
          <a:xfrm>
            <a:off x="2398712" y="1154114"/>
            <a:ext cx="8269287" cy="4713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Acts as a conduit allowing two processes to communicate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Issues: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Is communication unidirectional or bidirectional?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In the case of two-way communication, is it half or full-duplex?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Must there exist a relationship ( i.e., </a:t>
            </a:r>
            <a:r>
              <a:rPr b="1" i="1" lang="en-US" cap="none">
                <a:latin typeface="Helvetica Neue"/>
                <a:ea typeface="Helvetica Neue"/>
                <a:cs typeface="Helvetica Neue"/>
                <a:sym typeface="Helvetica Neue"/>
              </a:rPr>
              <a:t>Parent-child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 between the communicating processes?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Can the pipes be used over a network?.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33" name="Google Shape;633;p5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634" name="Google Shape;634;p5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40" name="Google Shape;640;p55"/>
          <p:cNvPicPr preferRelativeResize="0"/>
          <p:nvPr/>
        </p:nvPicPr>
        <p:blipFill rotWithShape="1">
          <a:blip r:embed="rId3">
            <a:alphaModFix/>
          </a:blip>
          <a:srcRect b="46757" l="0" r="0" t="0"/>
          <a:stretch/>
        </p:blipFill>
        <p:spPr>
          <a:xfrm>
            <a:off x="0" y="0"/>
            <a:ext cx="12192000" cy="365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8228" y="3980330"/>
            <a:ext cx="6643329" cy="2258732"/>
          </a:xfrm>
          <a:prstGeom prst="roundRect">
            <a:avLst>
              <a:gd fmla="val 530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642" name="Google Shape;642;p55"/>
          <p:cNvPicPr preferRelativeResize="0"/>
          <p:nvPr/>
        </p:nvPicPr>
        <p:blipFill rotWithShape="1">
          <a:blip r:embed="rId3">
            <a:alphaModFix/>
          </a:blip>
          <a:srcRect b="0" l="0" r="21257" t="61809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5"/>
          <p:cNvSpPr txBox="1"/>
          <p:nvPr>
            <p:ph type="title"/>
          </p:nvPr>
        </p:nvSpPr>
        <p:spPr>
          <a:xfrm>
            <a:off x="654649" y="618517"/>
            <a:ext cx="3748035" cy="5641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/>
              <a:t>ORDINARY PIPES</a:t>
            </a:r>
            <a:endParaRPr/>
          </a:p>
        </p:txBody>
      </p:sp>
      <p:sp>
        <p:nvSpPr>
          <p:cNvPr id="644" name="Google Shape;644;p55"/>
          <p:cNvSpPr txBox="1"/>
          <p:nvPr>
            <p:ph idx="1" type="body"/>
          </p:nvPr>
        </p:nvSpPr>
        <p:spPr>
          <a:xfrm>
            <a:off x="4722724" y="618519"/>
            <a:ext cx="7104186" cy="3157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oto Sans Symbols"/>
              <a:buChar char="❑"/>
            </a:pPr>
            <a:r>
              <a:rPr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Ordinary pipes</a:t>
            </a:r>
            <a:r>
              <a:rPr b="1"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allow communication in standard producer-consumer style.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Noto Sans Symbols"/>
              <a:buChar char="❑"/>
            </a:pPr>
            <a:r>
              <a:rPr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Producer writes to one end (the </a:t>
            </a:r>
            <a:r>
              <a:rPr b="1"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write-end </a:t>
            </a:r>
            <a:r>
              <a:rPr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of the pipe).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Noto Sans Symbols"/>
              <a:buChar char="❑"/>
            </a:pPr>
            <a:r>
              <a:rPr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Consumer reads from the other end (the </a:t>
            </a:r>
            <a:r>
              <a:rPr b="1"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read-end</a:t>
            </a:r>
            <a:r>
              <a:rPr i="1"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of the pipe).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Noto Sans Symbols"/>
              <a:buChar char="❑"/>
            </a:pPr>
            <a:r>
              <a:rPr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Ordinary pipes are therefore unidirectional.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Noto Sans Symbols"/>
              <a:buChar char="❑"/>
            </a:pPr>
            <a:r>
              <a:rPr lang="en-US" sz="1700" cap="none">
                <a:latin typeface="Helvetica Neue"/>
                <a:ea typeface="Helvetica Neue"/>
                <a:cs typeface="Helvetica Neue"/>
                <a:sym typeface="Helvetica Neue"/>
              </a:rPr>
              <a:t>Require parent-child relationship between communicating processes.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Noto Sans Symbols"/>
              <a:buChar char="❑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WINDOWS CALLS THESE </a:t>
            </a:r>
            <a:r>
              <a:rPr b="1" lang="en-US" sz="1700">
                <a:latin typeface="Helvetica Neue"/>
                <a:ea typeface="Helvetica Neue"/>
                <a:cs typeface="Helvetica Neue"/>
                <a:sym typeface="Helvetica Neue"/>
              </a:rPr>
              <a:t>ANONYMOUS PIPES</a:t>
            </a:r>
            <a:endParaRPr/>
          </a:p>
          <a:p>
            <a:pPr indent="-12065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t/>
            </a:r>
            <a:endParaRPr sz="17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645" name="Google Shape;645;p55"/>
          <p:cNvSpPr txBox="1"/>
          <p:nvPr>
            <p:ph idx="11" type="ftr"/>
          </p:nvPr>
        </p:nvSpPr>
        <p:spPr>
          <a:xfrm>
            <a:off x="913774" y="6263640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646" name="Google Shape;646;p55"/>
          <p:cNvSpPr txBox="1"/>
          <p:nvPr>
            <p:ph idx="12" type="sldNum"/>
          </p:nvPr>
        </p:nvSpPr>
        <p:spPr>
          <a:xfrm>
            <a:off x="10514011" y="6263640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6"/>
          <p:cNvSpPr txBox="1"/>
          <p:nvPr>
            <p:ph idx="1" type="body"/>
          </p:nvPr>
        </p:nvSpPr>
        <p:spPr>
          <a:xfrm>
            <a:off x="1980887" y="2362200"/>
            <a:ext cx="8687113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300" cap="none">
                <a:latin typeface="Helvetica Neue"/>
                <a:ea typeface="Helvetica Neue"/>
                <a:cs typeface="Helvetica Neue"/>
                <a:sym typeface="Helvetica Neue"/>
              </a:rPr>
              <a:t>Named pipes are more powerful than ordinary pipes</a:t>
            </a:r>
            <a:br>
              <a:rPr lang="en-US" sz="3300" cap="none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3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300" cap="none">
                <a:latin typeface="Helvetica Neue"/>
                <a:ea typeface="Helvetica Neue"/>
                <a:cs typeface="Helvetica Neue"/>
                <a:sym typeface="Helvetica Neue"/>
              </a:rPr>
              <a:t>Communication is bidirectional</a:t>
            </a:r>
            <a:br>
              <a:rPr lang="en-US" sz="3300" cap="none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3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300" cap="none">
                <a:latin typeface="Helvetica Neue"/>
                <a:ea typeface="Helvetica Neue"/>
                <a:cs typeface="Helvetica Neue"/>
                <a:sym typeface="Helvetica Neue"/>
              </a:rPr>
              <a:t>No parent-child relationship is necessary between the communicating processes</a:t>
            </a:r>
            <a:br>
              <a:rPr lang="en-US" sz="3300" cap="none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3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300" cap="none">
                <a:latin typeface="Helvetica Neue"/>
                <a:ea typeface="Helvetica Neue"/>
                <a:cs typeface="Helvetica Neue"/>
                <a:sym typeface="Helvetica Neue"/>
              </a:rPr>
              <a:t>Several processes can use the named pipe for communication</a:t>
            </a:r>
            <a:br>
              <a:rPr lang="en-US" sz="3300" cap="none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300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300" cap="none">
                <a:latin typeface="Helvetica Neue"/>
                <a:ea typeface="Helvetica Neue"/>
                <a:cs typeface="Helvetica Neue"/>
                <a:sym typeface="Helvetica Neue"/>
              </a:rPr>
              <a:t>Provided on both UNIX and windows systems</a:t>
            </a:r>
            <a:endParaRPr/>
          </a:p>
          <a:p>
            <a:pPr indent="-1587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652" name="Google Shape;652;p56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NAMED PIPES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7"/>
          <p:cNvSpPr txBox="1"/>
          <p:nvPr>
            <p:ph type="title"/>
          </p:nvPr>
        </p:nvSpPr>
        <p:spPr>
          <a:xfrm>
            <a:off x="3810380" y="3007089"/>
            <a:ext cx="4571239" cy="8438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7EC5"/>
              </a:buClr>
              <a:buSzPts val="5400"/>
              <a:buFont typeface="Helvetica Neue"/>
              <a:buNone/>
            </a:pPr>
            <a:r>
              <a:rPr lang="en-US" sz="5400">
                <a:solidFill>
                  <a:srgbClr val="107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r>
              <a:rPr lang="en-US" sz="5400"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Google Shape;658;p5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659" name="Google Shape;659;p5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"/>
          <p:cNvSpPr txBox="1"/>
          <p:nvPr>
            <p:ph idx="12" type="sldNum"/>
          </p:nvPr>
        </p:nvSpPr>
        <p:spPr>
          <a:xfrm>
            <a:off x="10514011" y="6265130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6"/>
          <p:cNvSpPr txBox="1"/>
          <p:nvPr>
            <p:ph idx="11" type="ftr"/>
          </p:nvPr>
        </p:nvSpPr>
        <p:spPr>
          <a:xfrm>
            <a:off x="913775" y="6265130"/>
            <a:ext cx="44183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228" name="Google Shape;228;p6"/>
          <p:cNvSpPr txBox="1"/>
          <p:nvPr>
            <p:ph idx="1" type="body"/>
          </p:nvPr>
        </p:nvSpPr>
        <p:spPr>
          <a:xfrm>
            <a:off x="1411222" y="1598678"/>
            <a:ext cx="9979782" cy="4173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As a process executes, it changes </a:t>
            </a:r>
            <a:r>
              <a:rPr b="1"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:  the process is being created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Running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:  instructions are being executed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Waiting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:  the process is waiting for some event to occur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Ready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:  the process is waiting to be assigned to a processor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Terminated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:  the process has finished execution</a:t>
            </a:r>
            <a:endParaRPr/>
          </a:p>
        </p:txBody>
      </p:sp>
      <p:sp>
        <p:nvSpPr>
          <p:cNvPr id="229" name="Google Shape;229;p6"/>
          <p:cNvSpPr txBox="1"/>
          <p:nvPr>
            <p:ph type="title"/>
          </p:nvPr>
        </p:nvSpPr>
        <p:spPr>
          <a:xfrm>
            <a:off x="2285687" y="430807"/>
            <a:ext cx="7620626" cy="654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/>
              <a:t>PROCESS STATE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/>
          <p:nvPr>
            <p:ph type="title"/>
          </p:nvPr>
        </p:nvSpPr>
        <p:spPr>
          <a:xfrm>
            <a:off x="2263776" y="182563"/>
            <a:ext cx="79470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STATE TRANSITION DIAGRAM OF A PROCESS</a:t>
            </a:r>
            <a:endParaRPr/>
          </a:p>
        </p:txBody>
      </p:sp>
      <p:sp>
        <p:nvSpPr>
          <p:cNvPr id="235" name="Google Shape;235;p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236" name="Google Shape;236;p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7833" y="1758950"/>
            <a:ext cx="8375292" cy="3340099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 txBox="1"/>
          <p:nvPr>
            <p:ph type="title"/>
          </p:nvPr>
        </p:nvSpPr>
        <p:spPr>
          <a:xfrm>
            <a:off x="2690814" y="136526"/>
            <a:ext cx="7519987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PROCESS CONTROL BLOCK (PCB)</a:t>
            </a:r>
            <a:endParaRPr/>
          </a:p>
        </p:txBody>
      </p:sp>
      <p:sp>
        <p:nvSpPr>
          <p:cNvPr id="243" name="Google Shape;243;p8"/>
          <p:cNvSpPr txBox="1"/>
          <p:nvPr>
            <p:ph idx="1" type="body"/>
          </p:nvPr>
        </p:nvSpPr>
        <p:spPr>
          <a:xfrm>
            <a:off x="1143000" y="712789"/>
            <a:ext cx="5767388" cy="5307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Information associated with each process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(also called </a:t>
            </a:r>
            <a:r>
              <a:rPr b="1" lang="en-US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 CONTROL BLOCK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 state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– running, waiting, etc.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i="0" lang="en-US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 ID</a:t>
            </a:r>
            <a:r>
              <a:rPr b="0" i="0" lang="en-US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parent process ID</a:t>
            </a:r>
            <a:endParaRPr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 counter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– location of instruction to next execute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 registers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– contents of all process-centric registers. CPU scheduling information- priorities, scheduling queue pointers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Memory-management information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– memory allocated to the process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Accounting information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– CPU used, clock time elapsed since start, time limits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US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I/O status information </a:t>
            </a:r>
            <a:r>
              <a:rPr lang="en-US" cap="none">
                <a:latin typeface="Helvetica Neue"/>
                <a:ea typeface="Helvetica Neue"/>
                <a:cs typeface="Helvetica Neue"/>
                <a:sym typeface="Helvetica Neue"/>
              </a:rPr>
              <a:t>– I/O devices allocated to process, list of open files</a:t>
            </a:r>
            <a:endParaRPr/>
          </a:p>
          <a:p>
            <a:pPr indent="-1206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44" name="Google Shape;244;p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245" name="Google Shape;245;p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" name="Google Shape;2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4399" y="838200"/>
            <a:ext cx="3141577" cy="50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/>
          <p:nvPr>
            <p:ph type="title"/>
          </p:nvPr>
        </p:nvSpPr>
        <p:spPr>
          <a:xfrm>
            <a:off x="920067" y="385023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PROCESS SCHEDULING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9"/>
          <p:cNvSpPr txBox="1"/>
          <p:nvPr>
            <p:ph idx="1" type="body"/>
          </p:nvPr>
        </p:nvSpPr>
        <p:spPr>
          <a:xfrm>
            <a:off x="2743200" y="1981200"/>
            <a:ext cx="7087225" cy="3805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Maximize CPU use, quickly switch processes onto CPU for time sharing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 scheduler 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selects among available processes for next execution on CPU and maintains </a:t>
            </a:r>
            <a:r>
              <a:rPr b="1" lang="en-US" sz="2400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scheduling queues </a:t>
            </a:r>
            <a:r>
              <a:rPr lang="en-US" sz="2400" cap="none">
                <a:latin typeface="Helvetica Neue"/>
                <a:ea typeface="Helvetica Neue"/>
                <a:cs typeface="Helvetica Neue"/>
                <a:sym typeface="Helvetica Neue"/>
              </a:rPr>
              <a:t>of processes</a:t>
            </a:r>
            <a:endParaRPr sz="2400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rtl="0" algn="l">
              <a:lnSpc>
                <a:spcPct val="15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SUPERVISOR:   ANAUM HAMID</a:t>
            </a:r>
            <a:endParaRPr/>
          </a:p>
        </p:txBody>
      </p:sp>
      <p:sp>
        <p:nvSpPr>
          <p:cNvPr id="254" name="Google Shape;254;p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2020-10-06T06:12:20Z</dcterms:created>
  <dc:creator>anaum hamid</dc:creator>
</cp:coreProperties>
</file>